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3" r:id="rId7"/>
    <p:sldId id="262" r:id="rId8"/>
    <p:sldId id="264" r:id="rId9"/>
    <p:sldId id="265" r:id="rId10"/>
    <p:sldId id="295" r:id="rId11"/>
    <p:sldId id="266" r:id="rId12"/>
    <p:sldId id="267" r:id="rId13"/>
    <p:sldId id="268" r:id="rId14"/>
    <p:sldId id="269" r:id="rId15"/>
    <p:sldId id="270" r:id="rId16"/>
    <p:sldId id="273" r:id="rId17"/>
    <p:sldId id="272" r:id="rId18"/>
    <p:sldId id="274" r:id="rId19"/>
    <p:sldId id="275" r:id="rId20"/>
    <p:sldId id="276" r:id="rId21"/>
    <p:sldId id="277" r:id="rId22"/>
    <p:sldId id="278" r:id="rId23"/>
    <p:sldId id="279" r:id="rId24"/>
    <p:sldId id="280" r:id="rId25"/>
    <p:sldId id="283" r:id="rId26"/>
    <p:sldId id="296" r:id="rId27"/>
    <p:sldId id="284" r:id="rId28"/>
    <p:sldId id="281" r:id="rId29"/>
    <p:sldId id="282" r:id="rId30"/>
    <p:sldId id="285" r:id="rId31"/>
    <p:sldId id="286" r:id="rId32"/>
    <p:sldId id="287" r:id="rId33"/>
    <p:sldId id="288" r:id="rId34"/>
    <p:sldId id="289" r:id="rId35"/>
    <p:sldId id="297" r:id="rId36"/>
    <p:sldId id="291" r:id="rId37"/>
    <p:sldId id="298" r:id="rId38"/>
    <p:sldId id="292" r:id="rId39"/>
    <p:sldId id="293" r:id="rId40"/>
    <p:sldId id="299" r:id="rId41"/>
    <p:sldId id="29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97" d="100"/>
          <a:sy n="97" d="100"/>
        </p:scale>
        <p:origin x="68" y="2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D99D-31B6-473A-8173-80CEF8961D08}"/>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BFB72F3-3171-45C9-817E-6BFF41CCCD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5F361EA9-8F2A-4C81-89F3-A472E331D187}"/>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5" name="Footer Placeholder 4">
            <a:extLst>
              <a:ext uri="{FF2B5EF4-FFF2-40B4-BE49-F238E27FC236}">
                <a16:creationId xmlns:a16="http://schemas.microsoft.com/office/drawing/2014/main" id="{7875A117-C2BB-412E-8E6B-97BDA995212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C17C9D-4E07-422D-8C1E-7381501D4243}"/>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576167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DA6FD-7598-4701-9ABE-30EB56C467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4C7E82-3B9A-4D21-94AB-56C8AB98C3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E71B60-DDCC-45F7-B0A2-6AC213DF5C80}"/>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5" name="Footer Placeholder 4">
            <a:extLst>
              <a:ext uri="{FF2B5EF4-FFF2-40B4-BE49-F238E27FC236}">
                <a16:creationId xmlns:a16="http://schemas.microsoft.com/office/drawing/2014/main" id="{55155544-3CBE-45D1-A093-392A7450BD8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D14BD1-328B-4645-B1EC-808F7576A8EA}"/>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4175813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F3CB4-F171-46A7-B770-BDB1C25F25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69F6CE-D816-4B4E-8A4D-0AE261050B7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7047DC-BDCC-41E9-8FDA-F52C7C9A4977}"/>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5" name="Footer Placeholder 4">
            <a:extLst>
              <a:ext uri="{FF2B5EF4-FFF2-40B4-BE49-F238E27FC236}">
                <a16:creationId xmlns:a16="http://schemas.microsoft.com/office/drawing/2014/main" id="{8B03ECE0-2517-4EA9-B6D6-9CF9224386A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67D84DF-8443-4DB3-8A70-1B3507702166}"/>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3287032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46FE-DA2E-4FF0-B6B7-293E2EDB72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355DB9-C74C-4800-9459-B5C19A8186E0}"/>
              </a:ext>
            </a:extLst>
          </p:cNvPr>
          <p:cNvSpPr>
            <a:spLocks noGrp="1"/>
          </p:cNvSpPr>
          <p:nvPr>
            <p:ph idx="1"/>
          </p:nvPr>
        </p:nvSpPr>
        <p:spPr>
          <a:xfrm>
            <a:off x="838200" y="1297577"/>
            <a:ext cx="10515600" cy="487938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C0F051D8-C878-41E2-8912-0591C33AB6A2}"/>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5" name="Footer Placeholder 4">
            <a:extLst>
              <a:ext uri="{FF2B5EF4-FFF2-40B4-BE49-F238E27FC236}">
                <a16:creationId xmlns:a16="http://schemas.microsoft.com/office/drawing/2014/main" id="{729D4B07-714F-4DA0-A3AD-045F6E29E9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E4F5E9-8480-401D-9E30-17F7E68EACEC}"/>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47977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69CF7-72DD-4AB7-B64A-D4958F94F1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E0AF8E-20B4-470B-94C1-9867F29B7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2A09E5-7E9B-4C64-9190-36FC267D2507}"/>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5" name="Footer Placeholder 4">
            <a:extLst>
              <a:ext uri="{FF2B5EF4-FFF2-40B4-BE49-F238E27FC236}">
                <a16:creationId xmlns:a16="http://schemas.microsoft.com/office/drawing/2014/main" id="{8C434D45-57ED-438A-AB67-D5B94044E63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030BB8E-A44F-4952-9212-768AF8366D5B}"/>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45756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6A8F-9E83-436B-A3A9-420B6DFE84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02884C-12DE-473A-9D1D-E2865E358D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C3D867-5C93-441B-A50D-E5373C1511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5A85466-785C-4529-BF81-00DDFB88E6E5}"/>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6" name="Footer Placeholder 5">
            <a:extLst>
              <a:ext uri="{FF2B5EF4-FFF2-40B4-BE49-F238E27FC236}">
                <a16:creationId xmlns:a16="http://schemas.microsoft.com/office/drawing/2014/main" id="{0AE88833-5BBA-4A46-8CDE-43233C39FFC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E6631A8-D24A-476D-81C3-739937695957}"/>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95400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6B8DB-05EA-4FEB-B83F-096C4C93EF9A}"/>
              </a:ext>
            </a:extLst>
          </p:cNvPr>
          <p:cNvSpPr>
            <a:spLocks noGrp="1"/>
          </p:cNvSpPr>
          <p:nvPr>
            <p:ph type="title"/>
          </p:nvPr>
        </p:nvSpPr>
        <p:spPr>
          <a:xfrm>
            <a:off x="838200" y="0"/>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8F8179-D2EA-4465-B077-1BD35151BB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13FAE7-7108-431B-BCF4-9AA0AFC139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410038-9C24-4597-BA54-AA301B474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A8E4C5-8481-4E59-BDC4-48DD1D3654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5DCB77-6DF6-4915-B923-21397F9F9958}"/>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8" name="Footer Placeholder 7">
            <a:extLst>
              <a:ext uri="{FF2B5EF4-FFF2-40B4-BE49-F238E27FC236}">
                <a16:creationId xmlns:a16="http://schemas.microsoft.com/office/drawing/2014/main" id="{20C1D044-E737-44CF-A44D-DC488F29421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D9DDC1EA-D43E-41E6-A29F-7BA19D653845}"/>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2247756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21F9-4667-4276-8D0A-7864B6E056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5A54E3-06A2-4E9E-94C9-2C9ACE38DA30}"/>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4" name="Footer Placeholder 3">
            <a:extLst>
              <a:ext uri="{FF2B5EF4-FFF2-40B4-BE49-F238E27FC236}">
                <a16:creationId xmlns:a16="http://schemas.microsoft.com/office/drawing/2014/main" id="{3233859D-AE8F-4669-A5AC-B0A36AFAA56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9FA073C-9DE0-42B8-9616-CB6C1A510345}"/>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378765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FDB900-1713-470D-A6DC-5CC85EA96B83}"/>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3" name="Footer Placeholder 2">
            <a:extLst>
              <a:ext uri="{FF2B5EF4-FFF2-40B4-BE49-F238E27FC236}">
                <a16:creationId xmlns:a16="http://schemas.microsoft.com/office/drawing/2014/main" id="{95BB361B-D6BA-468D-943A-B5763C46AD4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5DCCE62-64FE-4063-B147-E9F092BC39AB}"/>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255621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935E8-C54F-4B85-91DB-D7B559CF98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1D8E53-1736-492F-9730-3CC1BC3861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AB5832D-0733-4779-9FAD-6CFFD0091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768370-783B-43C8-844E-2036B514EDB0}"/>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6" name="Footer Placeholder 5">
            <a:extLst>
              <a:ext uri="{FF2B5EF4-FFF2-40B4-BE49-F238E27FC236}">
                <a16:creationId xmlns:a16="http://schemas.microsoft.com/office/drawing/2014/main" id="{A63417C3-73B5-4B4C-8390-7A9CBFBCEC6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4250A80-748A-4585-85D9-90A7570881AD}"/>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330794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578B5-C686-4CA5-9C45-C8BF6506F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BE32A-D679-4836-8A08-18A64A9AD0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26AFE72-2B50-460D-B09E-EAE9C855F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BBD945-1FD0-426A-BAB8-A0E2CAE1EE7B}"/>
              </a:ext>
            </a:extLst>
          </p:cNvPr>
          <p:cNvSpPr>
            <a:spLocks noGrp="1"/>
          </p:cNvSpPr>
          <p:nvPr>
            <p:ph type="dt" sz="half" idx="10"/>
          </p:nvPr>
        </p:nvSpPr>
        <p:spPr/>
        <p:txBody>
          <a:bodyPr/>
          <a:lstStyle/>
          <a:p>
            <a:fld id="{2E31F0D6-BEC9-48E9-BE2C-C9208D5517CE}" type="datetimeFigureOut">
              <a:rPr lang="en-GB" smtClean="0"/>
              <a:t>08/06/2021</a:t>
            </a:fld>
            <a:endParaRPr lang="en-GB" dirty="0"/>
          </a:p>
        </p:txBody>
      </p:sp>
      <p:sp>
        <p:nvSpPr>
          <p:cNvPr id="6" name="Footer Placeholder 5">
            <a:extLst>
              <a:ext uri="{FF2B5EF4-FFF2-40B4-BE49-F238E27FC236}">
                <a16:creationId xmlns:a16="http://schemas.microsoft.com/office/drawing/2014/main" id="{355A9E06-61DD-4895-85AB-9B9D510B84F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2470292-E4F9-4A9A-A812-371B34435B2B}"/>
              </a:ext>
            </a:extLst>
          </p:cNvPr>
          <p:cNvSpPr>
            <a:spLocks noGrp="1"/>
          </p:cNvSpPr>
          <p:nvPr>
            <p:ph type="sldNum" sz="quarter" idx="12"/>
          </p:nvPr>
        </p:nvSpPr>
        <p:spPr/>
        <p:txBody>
          <a:bodyPr/>
          <a:lstStyle/>
          <a:p>
            <a:fld id="{8C0E6F67-3688-4719-94A1-C9F92BC307B7}" type="slidenum">
              <a:rPr lang="en-GB" smtClean="0"/>
              <a:t>‹#›</a:t>
            </a:fld>
            <a:endParaRPr lang="en-GB" dirty="0"/>
          </a:p>
        </p:txBody>
      </p:sp>
    </p:spTree>
    <p:extLst>
      <p:ext uri="{BB962C8B-B14F-4D97-AF65-F5344CB8AC3E}">
        <p14:creationId xmlns:p14="http://schemas.microsoft.com/office/powerpoint/2010/main" val="336080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09B261-65A8-4BBC-937A-F01FFB16CA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9E6046D-2F3F-4BD5-A85A-94F1DA7E9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1F0D6-BEC9-48E9-BE2C-C9208D5517CE}" type="datetimeFigureOut">
              <a:rPr lang="en-GB" smtClean="0"/>
              <a:t>08/06/2021</a:t>
            </a:fld>
            <a:endParaRPr lang="en-GB" dirty="0"/>
          </a:p>
        </p:txBody>
      </p:sp>
      <p:sp>
        <p:nvSpPr>
          <p:cNvPr id="5" name="Footer Placeholder 4">
            <a:extLst>
              <a:ext uri="{FF2B5EF4-FFF2-40B4-BE49-F238E27FC236}">
                <a16:creationId xmlns:a16="http://schemas.microsoft.com/office/drawing/2014/main" id="{4EF62DB9-80EC-4A44-AF9A-868D73325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ECDD35B-CCCC-4402-B8A9-14EAB836A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E6F67-3688-4719-94A1-C9F92BC307B7}" type="slidenum">
              <a:rPr lang="en-GB" smtClean="0"/>
              <a:t>‹#›</a:t>
            </a:fld>
            <a:endParaRPr lang="en-GB" dirty="0"/>
          </a:p>
        </p:txBody>
      </p:sp>
      <p:pic>
        <p:nvPicPr>
          <p:cNvPr id="8" name="Picture 7" descr="A pen on a piece of paper&#10;&#10;Description automatically generated with low confidence">
            <a:extLst>
              <a:ext uri="{FF2B5EF4-FFF2-40B4-BE49-F238E27FC236}">
                <a16:creationId xmlns:a16="http://schemas.microsoft.com/office/drawing/2014/main" id="{7EEF1E4D-5BD4-4448-99EF-9D615FCAF3F6}"/>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49611" b="36881"/>
          <a:stretch/>
        </p:blipFill>
        <p:spPr>
          <a:xfrm>
            <a:off x="0" y="-35469"/>
            <a:ext cx="12192000" cy="1097916"/>
          </a:xfrm>
          <a:prstGeom prst="rect">
            <a:avLst/>
          </a:prstGeom>
        </p:spPr>
      </p:pic>
      <p:sp>
        <p:nvSpPr>
          <p:cNvPr id="9" name="Rectangle 8">
            <a:extLst>
              <a:ext uri="{FF2B5EF4-FFF2-40B4-BE49-F238E27FC236}">
                <a16:creationId xmlns:a16="http://schemas.microsoft.com/office/drawing/2014/main" id="{F8AA5596-8EE1-4342-B01E-5B7FD82B8CF6}"/>
              </a:ext>
            </a:extLst>
          </p:cNvPr>
          <p:cNvSpPr/>
          <p:nvPr userDrawn="1"/>
        </p:nvSpPr>
        <p:spPr>
          <a:xfrm>
            <a:off x="1" y="-35468"/>
            <a:ext cx="12191999" cy="1097916"/>
          </a:xfrm>
          <a:prstGeom prst="rect">
            <a:avLst/>
          </a:prstGeom>
          <a:solidFill>
            <a:srgbClr val="0D2C71">
              <a:alpha val="7254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F08E8469-E96F-48DA-9BE1-DAF4FB134CE2}"/>
              </a:ext>
            </a:extLst>
          </p:cNvPr>
          <p:cNvGrpSpPr/>
          <p:nvPr userDrawn="1"/>
        </p:nvGrpSpPr>
        <p:grpSpPr>
          <a:xfrm>
            <a:off x="10108132" y="206739"/>
            <a:ext cx="1988840" cy="619316"/>
            <a:chOff x="4824536" y="207688"/>
            <a:chExt cx="1988840" cy="619316"/>
          </a:xfrm>
        </p:grpSpPr>
        <p:pic>
          <p:nvPicPr>
            <p:cNvPr id="11" name="Picture 10" descr="Icon&#10;&#10;Description automatically generated with medium confidence">
              <a:extLst>
                <a:ext uri="{FF2B5EF4-FFF2-40B4-BE49-F238E27FC236}">
                  <a16:creationId xmlns:a16="http://schemas.microsoft.com/office/drawing/2014/main" id="{ACF4557B-C805-467F-9C6F-948EBC9DDBD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41168" y="207688"/>
              <a:ext cx="1656980" cy="331864"/>
            </a:xfrm>
            <a:prstGeom prst="rect">
              <a:avLst/>
            </a:prstGeom>
          </p:spPr>
        </p:pic>
        <p:cxnSp>
          <p:nvCxnSpPr>
            <p:cNvPr id="12" name="Straight Connector 11">
              <a:extLst>
                <a:ext uri="{FF2B5EF4-FFF2-40B4-BE49-F238E27FC236}">
                  <a16:creationId xmlns:a16="http://schemas.microsoft.com/office/drawing/2014/main" id="{29B39BA3-CBD3-4B45-9EE1-DBEF44A07CF3}"/>
                </a:ext>
              </a:extLst>
            </p:cNvPr>
            <p:cNvCxnSpPr>
              <a:cxnSpLocks/>
            </p:cNvCxnSpPr>
            <p:nvPr/>
          </p:nvCxnSpPr>
          <p:spPr>
            <a:xfrm>
              <a:off x="5013176" y="611560"/>
              <a:ext cx="15849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14B227-B8D9-4905-B265-6A09AACBE422}"/>
                </a:ext>
              </a:extLst>
            </p:cNvPr>
            <p:cNvSpPr txBox="1"/>
            <p:nvPr/>
          </p:nvSpPr>
          <p:spPr>
            <a:xfrm>
              <a:off x="4824536" y="611560"/>
              <a:ext cx="1988840" cy="215444"/>
            </a:xfrm>
            <a:prstGeom prst="rect">
              <a:avLst/>
            </a:prstGeom>
            <a:noFill/>
          </p:spPr>
          <p:txBody>
            <a:bodyPr wrap="square" rtlCol="0">
              <a:spAutoFit/>
            </a:bodyPr>
            <a:lstStyle/>
            <a:p>
              <a:pPr algn="ctr"/>
              <a:r>
                <a:rPr lang="en-GB" sz="800" spc="220" dirty="0">
                  <a:solidFill>
                    <a:schemeClr val="bg1"/>
                  </a:solidFill>
                  <a:latin typeface="Tahoma" panose="020B0604030504040204" pitchFamily="34" charset="0"/>
                  <a:ea typeface="Tahoma" panose="020B0604030504040204" pitchFamily="34" charset="0"/>
                  <a:cs typeface="Tahoma" panose="020B0604030504040204" pitchFamily="34" charset="0"/>
                </a:rPr>
                <a:t>Chartered Accountants</a:t>
              </a:r>
            </a:p>
          </p:txBody>
        </p:sp>
      </p:grpSp>
      <p:grpSp>
        <p:nvGrpSpPr>
          <p:cNvPr id="15" name="Group 14">
            <a:extLst>
              <a:ext uri="{FF2B5EF4-FFF2-40B4-BE49-F238E27FC236}">
                <a16:creationId xmlns:a16="http://schemas.microsoft.com/office/drawing/2014/main" id="{4A037185-6E6E-4D8E-8DE0-272ECC9D6F84}"/>
              </a:ext>
            </a:extLst>
          </p:cNvPr>
          <p:cNvGrpSpPr/>
          <p:nvPr userDrawn="1"/>
        </p:nvGrpSpPr>
        <p:grpSpPr>
          <a:xfrm>
            <a:off x="-1" y="6176963"/>
            <a:ext cx="12191999" cy="681037"/>
            <a:chOff x="0" y="8748464"/>
            <a:chExt cx="6858000" cy="395536"/>
          </a:xfrm>
        </p:grpSpPr>
        <p:sp>
          <p:nvSpPr>
            <p:cNvPr id="16" name="Rectangle 15">
              <a:extLst>
                <a:ext uri="{FF2B5EF4-FFF2-40B4-BE49-F238E27FC236}">
                  <a16:creationId xmlns:a16="http://schemas.microsoft.com/office/drawing/2014/main" id="{084CDB4B-425C-413E-BBD7-D0D4C160430D}"/>
                </a:ext>
              </a:extLst>
            </p:cNvPr>
            <p:cNvSpPr/>
            <p:nvPr/>
          </p:nvSpPr>
          <p:spPr>
            <a:xfrm>
              <a:off x="0" y="8964488"/>
              <a:ext cx="6858000" cy="179512"/>
            </a:xfrm>
            <a:prstGeom prst="rect">
              <a:avLst/>
            </a:prstGeom>
            <a:solidFill>
              <a:srgbClr val="DDB8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C798322-108D-4D47-8F28-5888F6B3547F}"/>
                </a:ext>
              </a:extLst>
            </p:cNvPr>
            <p:cNvSpPr/>
            <p:nvPr/>
          </p:nvSpPr>
          <p:spPr>
            <a:xfrm>
              <a:off x="0" y="8748464"/>
              <a:ext cx="6858000" cy="216024"/>
            </a:xfrm>
            <a:prstGeom prst="rect">
              <a:avLst/>
            </a:prstGeom>
            <a:solidFill>
              <a:srgbClr val="FA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Placeholder 1">
            <a:extLst>
              <a:ext uri="{FF2B5EF4-FFF2-40B4-BE49-F238E27FC236}">
                <a16:creationId xmlns:a16="http://schemas.microsoft.com/office/drawing/2014/main" id="{7FBE9388-DA14-4265-AFC3-6D6E61B2906C}"/>
              </a:ext>
            </a:extLst>
          </p:cNvPr>
          <p:cNvSpPr>
            <a:spLocks noGrp="1"/>
          </p:cNvSpPr>
          <p:nvPr>
            <p:ph type="title"/>
          </p:nvPr>
        </p:nvSpPr>
        <p:spPr>
          <a:xfrm>
            <a:off x="838200" y="-35469"/>
            <a:ext cx="9082576" cy="1097916"/>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3928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1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100"/>
                        <p:tgtEl>
                          <p:spTgt spid="3"/>
                        </p:tgtEl>
                      </p:cBhvr>
                    </p:animEffect>
                  </p:childTnLst>
                </p:cTn>
              </p:par>
            </p:tnLst>
          </p:tmpl>
        </p:tmplLst>
      </p:bldP>
      <p:bldP spid="2" grpId="0"/>
    </p:bld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CD738-B472-4B51-9447-C706E8AD8EE7}"/>
              </a:ext>
            </a:extLst>
          </p:cNvPr>
          <p:cNvSpPr>
            <a:spLocks noGrp="1"/>
          </p:cNvSpPr>
          <p:nvPr>
            <p:ph type="ctrTitle"/>
          </p:nvPr>
        </p:nvSpPr>
        <p:spPr>
          <a:xfrm>
            <a:off x="1524000" y="1065126"/>
            <a:ext cx="9144000" cy="5104562"/>
          </a:xfrm>
        </p:spPr>
        <p:txBody>
          <a:bodyPr anchor="ctr"/>
          <a:lstStyle/>
          <a:p>
            <a:r>
              <a:rPr lang="en-GB" dirty="0">
                <a:solidFill>
                  <a:schemeClr val="tx1"/>
                </a:solidFill>
              </a:rPr>
              <a:t>Signal Webinar</a:t>
            </a:r>
          </a:p>
        </p:txBody>
      </p:sp>
    </p:spTree>
    <p:extLst>
      <p:ext uri="{BB962C8B-B14F-4D97-AF65-F5344CB8AC3E}">
        <p14:creationId xmlns:p14="http://schemas.microsoft.com/office/powerpoint/2010/main" val="154664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3C05-1A96-437F-B6E8-6B729A18C409}"/>
              </a:ext>
            </a:extLst>
          </p:cNvPr>
          <p:cNvSpPr>
            <a:spLocks noGrp="1"/>
          </p:cNvSpPr>
          <p:nvPr>
            <p:ph type="title"/>
          </p:nvPr>
        </p:nvSpPr>
        <p:spPr/>
        <p:txBody>
          <a:bodyPr/>
          <a:lstStyle/>
          <a:p>
            <a:r>
              <a:rPr lang="en-GB" dirty="0"/>
              <a:t>Systems – Systemise your business</a:t>
            </a:r>
          </a:p>
        </p:txBody>
      </p:sp>
      <p:pic>
        <p:nvPicPr>
          <p:cNvPr id="3076" name="Picture 4" descr="Two yellow arches joined together to form a rounded letter M.">
            <a:extLst>
              <a:ext uri="{FF2B5EF4-FFF2-40B4-BE49-F238E27FC236}">
                <a16:creationId xmlns:a16="http://schemas.microsoft.com/office/drawing/2014/main" id="{C9595DF7-55DA-469A-A8CC-DD4938C2A1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09102" y="1206722"/>
            <a:ext cx="5573796" cy="487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06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B929-ADCC-4820-82B5-12A1EBAB1CAA}"/>
              </a:ext>
            </a:extLst>
          </p:cNvPr>
          <p:cNvSpPr>
            <a:spLocks noGrp="1"/>
          </p:cNvSpPr>
          <p:nvPr>
            <p:ph type="title"/>
          </p:nvPr>
        </p:nvSpPr>
        <p:spPr/>
        <p:txBody>
          <a:bodyPr/>
          <a:lstStyle/>
          <a:p>
            <a:r>
              <a:rPr lang="en-GB" dirty="0"/>
              <a:t>Your sales system</a:t>
            </a:r>
          </a:p>
        </p:txBody>
      </p:sp>
    </p:spTree>
    <p:extLst>
      <p:ext uri="{BB962C8B-B14F-4D97-AF65-F5344CB8AC3E}">
        <p14:creationId xmlns:p14="http://schemas.microsoft.com/office/powerpoint/2010/main" val="2339480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81FAE905-DC6B-4572-A37E-012883341423}"/>
              </a:ext>
            </a:extLst>
          </p:cNvPr>
          <p:cNvGraphicFramePr>
            <a:graphicFrameLocks noGrp="1"/>
          </p:cNvGraphicFramePr>
          <p:nvPr>
            <p:extLst>
              <p:ext uri="{D42A27DB-BD31-4B8C-83A1-F6EECF244321}">
                <p14:modId xmlns:p14="http://schemas.microsoft.com/office/powerpoint/2010/main" val="2678513490"/>
              </p:ext>
            </p:extLst>
          </p:nvPr>
        </p:nvGraphicFramePr>
        <p:xfrm>
          <a:off x="1367526" y="1358355"/>
          <a:ext cx="4196972" cy="4562944"/>
        </p:xfrm>
        <a:graphic>
          <a:graphicData uri="http://schemas.openxmlformats.org/drawingml/2006/table">
            <a:tbl>
              <a:tblPr/>
              <a:tblGrid>
                <a:gridCol w="25400">
                  <a:extLst>
                    <a:ext uri="{9D8B030D-6E8A-4147-A177-3AD203B41FA5}">
                      <a16:colId xmlns:a16="http://schemas.microsoft.com/office/drawing/2014/main" val="4080581549"/>
                    </a:ext>
                  </a:extLst>
                </a:gridCol>
                <a:gridCol w="149063">
                  <a:extLst>
                    <a:ext uri="{9D8B030D-6E8A-4147-A177-3AD203B41FA5}">
                      <a16:colId xmlns:a16="http://schemas.microsoft.com/office/drawing/2014/main" val="3955862534"/>
                    </a:ext>
                  </a:extLst>
                </a:gridCol>
                <a:gridCol w="43842">
                  <a:extLst>
                    <a:ext uri="{9D8B030D-6E8A-4147-A177-3AD203B41FA5}">
                      <a16:colId xmlns:a16="http://schemas.microsoft.com/office/drawing/2014/main" val="211220576"/>
                    </a:ext>
                  </a:extLst>
                </a:gridCol>
                <a:gridCol w="670783">
                  <a:extLst>
                    <a:ext uri="{9D8B030D-6E8A-4147-A177-3AD203B41FA5}">
                      <a16:colId xmlns:a16="http://schemas.microsoft.com/office/drawing/2014/main" val="1266944768"/>
                    </a:ext>
                  </a:extLst>
                </a:gridCol>
                <a:gridCol w="203866">
                  <a:extLst>
                    <a:ext uri="{9D8B030D-6E8A-4147-A177-3AD203B41FA5}">
                      <a16:colId xmlns:a16="http://schemas.microsoft.com/office/drawing/2014/main" val="1616162258"/>
                    </a:ext>
                  </a:extLst>
                </a:gridCol>
                <a:gridCol w="223594">
                  <a:extLst>
                    <a:ext uri="{9D8B030D-6E8A-4147-A177-3AD203B41FA5}">
                      <a16:colId xmlns:a16="http://schemas.microsoft.com/office/drawing/2014/main" val="4056197054"/>
                    </a:ext>
                  </a:extLst>
                </a:gridCol>
                <a:gridCol w="98645">
                  <a:extLst>
                    <a:ext uri="{9D8B030D-6E8A-4147-A177-3AD203B41FA5}">
                      <a16:colId xmlns:a16="http://schemas.microsoft.com/office/drawing/2014/main" val="286263934"/>
                    </a:ext>
                  </a:extLst>
                </a:gridCol>
                <a:gridCol w="394578">
                  <a:extLst>
                    <a:ext uri="{9D8B030D-6E8A-4147-A177-3AD203B41FA5}">
                      <a16:colId xmlns:a16="http://schemas.microsoft.com/office/drawing/2014/main" val="3661748020"/>
                    </a:ext>
                  </a:extLst>
                </a:gridCol>
                <a:gridCol w="85492">
                  <a:extLst>
                    <a:ext uri="{9D8B030D-6E8A-4147-A177-3AD203B41FA5}">
                      <a16:colId xmlns:a16="http://schemas.microsoft.com/office/drawing/2014/main" val="989706877"/>
                    </a:ext>
                  </a:extLst>
                </a:gridCol>
                <a:gridCol w="592773">
                  <a:extLst>
                    <a:ext uri="{9D8B030D-6E8A-4147-A177-3AD203B41FA5}">
                      <a16:colId xmlns:a16="http://schemas.microsoft.com/office/drawing/2014/main" val="3270097752"/>
                    </a:ext>
                  </a:extLst>
                </a:gridCol>
                <a:gridCol w="25400">
                  <a:extLst>
                    <a:ext uri="{9D8B030D-6E8A-4147-A177-3AD203B41FA5}">
                      <a16:colId xmlns:a16="http://schemas.microsoft.com/office/drawing/2014/main" val="4178478909"/>
                    </a:ext>
                  </a:extLst>
                </a:gridCol>
                <a:gridCol w="39458">
                  <a:extLst>
                    <a:ext uri="{9D8B030D-6E8A-4147-A177-3AD203B41FA5}">
                      <a16:colId xmlns:a16="http://schemas.microsoft.com/office/drawing/2014/main" val="1017188081"/>
                    </a:ext>
                  </a:extLst>
                </a:gridCol>
                <a:gridCol w="453766">
                  <a:extLst>
                    <a:ext uri="{9D8B030D-6E8A-4147-A177-3AD203B41FA5}">
                      <a16:colId xmlns:a16="http://schemas.microsoft.com/office/drawing/2014/main" val="1276274985"/>
                    </a:ext>
                  </a:extLst>
                </a:gridCol>
                <a:gridCol w="460342">
                  <a:extLst>
                    <a:ext uri="{9D8B030D-6E8A-4147-A177-3AD203B41FA5}">
                      <a16:colId xmlns:a16="http://schemas.microsoft.com/office/drawing/2014/main" val="1804523642"/>
                    </a:ext>
                  </a:extLst>
                </a:gridCol>
                <a:gridCol w="729970">
                  <a:extLst>
                    <a:ext uri="{9D8B030D-6E8A-4147-A177-3AD203B41FA5}">
                      <a16:colId xmlns:a16="http://schemas.microsoft.com/office/drawing/2014/main" val="1650195146"/>
                    </a:ext>
                  </a:extLst>
                </a:gridCol>
              </a:tblGrid>
              <a:tr h="268925">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gridSpan="12">
                  <a:txBody>
                    <a:bodyPr/>
                    <a:lstStyle/>
                    <a:p>
                      <a:pPr algn="l" fontAlgn="ctr"/>
                      <a:r>
                        <a:rPr lang="en-GB" sz="1600" b="1" i="0" u="none" strike="noStrike" dirty="0">
                          <a:solidFill>
                            <a:srgbClr val="FFFFFF"/>
                          </a:solidFill>
                          <a:effectLst/>
                          <a:latin typeface="Arial" panose="020B0604020202020204" pitchFamily="34" charset="0"/>
                        </a:rPr>
                        <a:t>Success Driver Map - Specific Model</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296245"/>
                  </a:ext>
                </a:extLst>
              </a:tr>
              <a:tr h="196774">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3">
                  <a:txBody>
                    <a:bodyPr/>
                    <a:lstStyle/>
                    <a:p>
                      <a:pPr algn="l" fontAlgn="t"/>
                      <a:r>
                        <a:rPr lang="en-GB" sz="900" b="0" i="0" u="none" strike="noStrike" dirty="0">
                          <a:solidFill>
                            <a:srgbClr val="FFFFFF"/>
                          </a:solidFill>
                          <a:effectLst/>
                          <a:latin typeface="Arial" panose="020B0604020202020204" pitchFamily="34" charset="0"/>
                        </a:rPr>
                        <a:t>Impact of action plan</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a:txBody>
                    <a:bodyPr/>
                    <a:lstStyle/>
                    <a:p>
                      <a:pPr algn="ctr" fontAlgn="t"/>
                      <a:r>
                        <a:rPr lang="en-GB" sz="9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0" i="0" u="none" strike="noStrike" dirty="0">
                          <a:solidFill>
                            <a:srgbClr val="FFFFFF"/>
                          </a:solidFill>
                          <a:effectLst/>
                          <a:latin typeface="Arial" panose="020B0604020202020204" pitchFamily="34" charset="0"/>
                        </a:rPr>
                        <a:t>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1" i="0" u="none" strike="noStrike" dirty="0">
                          <a:solidFill>
                            <a:srgbClr val="FFFFFF"/>
                          </a:solidFill>
                          <a:effectLst/>
                          <a:latin typeface="Arial" panose="020B0604020202020204" pitchFamily="34" charset="0"/>
                        </a:rPr>
                        <a:t>£0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30533100"/>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09145983"/>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21272242"/>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53622091"/>
                  </a:ext>
                </a:extLst>
              </a:tr>
              <a:tr h="163979">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1050" b="1" i="0" u="none" strike="noStrike" dirty="0">
                          <a:solidFill>
                            <a:srgbClr val="FF0000"/>
                          </a:solidFill>
                          <a:effectLst/>
                          <a:latin typeface="Arial" panose="020B0604020202020204" pitchFamily="34" charset="0"/>
                        </a:rPr>
                        <a:t>Repeat</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0000"/>
                          </a:solidFill>
                          <a:effectLst/>
                          <a:latin typeface="Arial" panose="020B0604020202020204" pitchFamily="34" charset="0"/>
                        </a:rPr>
                        <a:t>New</a:t>
                      </a:r>
                    </a:p>
                  </a:txBody>
                  <a:tcPr marL="0" marR="0" marT="0" marB="0" anchor="b">
                    <a:lnL>
                      <a:noFill/>
                    </a:lnL>
                    <a:lnR>
                      <a:noFill/>
                    </a:lnR>
                    <a:lnT>
                      <a:noFill/>
                    </a:lnT>
                    <a:lnB>
                      <a:noFill/>
                    </a:lnB>
                    <a:solidFill>
                      <a:srgbClr val="FFFFFF"/>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2">
                  <a:txBody>
                    <a:bodyPr/>
                    <a:lstStyle/>
                    <a:p>
                      <a:pPr algn="l" fontAlgn="b"/>
                      <a:r>
                        <a:rPr lang="en-GB" sz="1050" b="1" i="0" u="none" strike="noStrike" dirty="0">
                          <a:effectLst/>
                          <a:latin typeface="Arial" panose="020B0604020202020204" pitchFamily="34" charset="0"/>
                        </a:rPr>
                        <a:t>Action plan </a:t>
                      </a:r>
                    </a:p>
                  </a:txBody>
                  <a:tcPr marL="0" marR="0" marT="0" marB="0" anchor="b">
                    <a:lnL>
                      <a:noFill/>
                    </a:lnL>
                    <a:lnR>
                      <a:noFill/>
                    </a:lnR>
                    <a:lnT>
                      <a:noFill/>
                    </a:lnT>
                    <a:lnB>
                      <a:noFill/>
                    </a:lnB>
                    <a:solidFill>
                      <a:srgbClr val="C0C0C0"/>
                    </a:solidFill>
                  </a:tcPr>
                </a:tc>
                <a:tc hMerge="1">
                  <a:txBody>
                    <a:bodyPr/>
                    <a:lstStyle/>
                    <a:p>
                      <a:endParaRPr lang="en-GB"/>
                    </a:p>
                  </a:txBody>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83935022"/>
                  </a:ext>
                </a:extLst>
              </a:tr>
              <a:tr h="145310">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1050" b="1" i="0" u="none" strike="noStrike" dirty="0">
                          <a:solidFill>
                            <a:srgbClr val="FF0000"/>
                          </a:solidFill>
                          <a:effectLst/>
                          <a:latin typeface="Arial" panose="020B0604020202020204" pitchFamily="34" charset="0"/>
                        </a:rPr>
                        <a:t>business</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0000"/>
                          </a:solidFill>
                          <a:effectLst/>
                          <a:latin typeface="Arial" panose="020B0604020202020204" pitchFamily="34" charset="0"/>
                        </a:rPr>
                        <a:t>business</a:t>
                      </a:r>
                    </a:p>
                  </a:txBody>
                  <a:tcPr marL="0" marR="0" marT="0" marB="0" anchor="b">
                    <a:lnL>
                      <a:noFill/>
                    </a:lnL>
                    <a:lnR>
                      <a:noFill/>
                    </a:lnR>
                    <a:lnT>
                      <a:noFill/>
                    </a:lnT>
                    <a:lnB>
                      <a:noFill/>
                    </a:lnB>
                    <a:solidFill>
                      <a:srgbClr val="FFFFFF"/>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1050" b="1"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41934307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38127636"/>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711</a:t>
                      </a: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17307119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Customers</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gridSpan="3">
                  <a:txBody>
                    <a:bodyPr/>
                    <a:lstStyle/>
                    <a:p>
                      <a:pPr algn="l" fontAlgn="b"/>
                      <a:r>
                        <a:rPr lang="en-GB" sz="800" b="0" i="0" u="none" strike="noStrike" dirty="0">
                          <a:effectLst/>
                          <a:latin typeface="Arial" panose="020B0604020202020204" pitchFamily="34" charset="0"/>
                        </a:rPr>
                        <a:t>Re-enquiry rate</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Leads</a:t>
                      </a: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413005008"/>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040702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70049168"/>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569252381"/>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Enquiries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715339302"/>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53717368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326898966"/>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628483589"/>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Meeting rate</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90%</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630593514"/>
                  </a:ext>
                </a:extLst>
              </a:tr>
              <a:tr h="209893">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600" b="0" i="0" u="none" strike="noStrike" dirty="0">
                        <a:effectLst/>
                        <a:latin typeface="Wingdings" panose="05000000000000000000" pitchFamily="2" charset="2"/>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829114532"/>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962101938"/>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658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62456375"/>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Meetings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658</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60070742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144113134"/>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71915239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29098750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Quote rate</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95%</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9647175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239112014"/>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825378649"/>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625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578362144"/>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Quotes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625</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814933379"/>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482265913"/>
                  </a:ext>
                </a:extLst>
              </a:tr>
            </a:tbl>
          </a:graphicData>
        </a:graphic>
      </p:graphicFrame>
      <p:graphicFrame>
        <p:nvGraphicFramePr>
          <p:cNvPr id="24" name="Table 23">
            <a:extLst>
              <a:ext uri="{FF2B5EF4-FFF2-40B4-BE49-F238E27FC236}">
                <a16:creationId xmlns:a16="http://schemas.microsoft.com/office/drawing/2014/main" id="{D77D2FEC-5678-456E-8115-5094B9C67646}"/>
              </a:ext>
            </a:extLst>
          </p:cNvPr>
          <p:cNvGraphicFramePr>
            <a:graphicFrameLocks noGrp="1"/>
          </p:cNvGraphicFramePr>
          <p:nvPr>
            <p:extLst>
              <p:ext uri="{D42A27DB-BD31-4B8C-83A1-F6EECF244321}">
                <p14:modId xmlns:p14="http://schemas.microsoft.com/office/powerpoint/2010/main" val="4223620070"/>
              </p:ext>
            </p:extLst>
          </p:nvPr>
        </p:nvGraphicFramePr>
        <p:xfrm>
          <a:off x="6627785" y="1397491"/>
          <a:ext cx="4999313" cy="4375887"/>
        </p:xfrm>
        <a:graphic>
          <a:graphicData uri="http://schemas.openxmlformats.org/drawingml/2006/table">
            <a:tbl>
              <a:tblPr/>
              <a:tblGrid>
                <a:gridCol w="828080">
                  <a:extLst>
                    <a:ext uri="{9D8B030D-6E8A-4147-A177-3AD203B41FA5}">
                      <a16:colId xmlns:a16="http://schemas.microsoft.com/office/drawing/2014/main" val="233022916"/>
                    </a:ext>
                  </a:extLst>
                </a:gridCol>
                <a:gridCol w="250037">
                  <a:extLst>
                    <a:ext uri="{9D8B030D-6E8A-4147-A177-3AD203B41FA5}">
                      <a16:colId xmlns:a16="http://schemas.microsoft.com/office/drawing/2014/main" val="1444126876"/>
                    </a:ext>
                  </a:extLst>
                </a:gridCol>
                <a:gridCol w="279612">
                  <a:extLst>
                    <a:ext uri="{9D8B030D-6E8A-4147-A177-3AD203B41FA5}">
                      <a16:colId xmlns:a16="http://schemas.microsoft.com/office/drawing/2014/main" val="1301882245"/>
                    </a:ext>
                  </a:extLst>
                </a:gridCol>
                <a:gridCol w="208280">
                  <a:extLst>
                    <a:ext uri="{9D8B030D-6E8A-4147-A177-3AD203B41FA5}">
                      <a16:colId xmlns:a16="http://schemas.microsoft.com/office/drawing/2014/main" val="1001790836"/>
                    </a:ext>
                  </a:extLst>
                </a:gridCol>
                <a:gridCol w="483943">
                  <a:extLst>
                    <a:ext uri="{9D8B030D-6E8A-4147-A177-3AD203B41FA5}">
                      <a16:colId xmlns:a16="http://schemas.microsoft.com/office/drawing/2014/main" val="2700227611"/>
                    </a:ext>
                  </a:extLst>
                </a:gridCol>
                <a:gridCol w="107542">
                  <a:extLst>
                    <a:ext uri="{9D8B030D-6E8A-4147-A177-3AD203B41FA5}">
                      <a16:colId xmlns:a16="http://schemas.microsoft.com/office/drawing/2014/main" val="3113496816"/>
                    </a:ext>
                  </a:extLst>
                </a:gridCol>
                <a:gridCol w="612993">
                  <a:extLst>
                    <a:ext uri="{9D8B030D-6E8A-4147-A177-3AD203B41FA5}">
                      <a16:colId xmlns:a16="http://schemas.microsoft.com/office/drawing/2014/main" val="705482056"/>
                    </a:ext>
                  </a:extLst>
                </a:gridCol>
                <a:gridCol w="150560">
                  <a:extLst>
                    <a:ext uri="{9D8B030D-6E8A-4147-A177-3AD203B41FA5}">
                      <a16:colId xmlns:a16="http://schemas.microsoft.com/office/drawing/2014/main" val="26569855"/>
                    </a:ext>
                  </a:extLst>
                </a:gridCol>
                <a:gridCol w="53772">
                  <a:extLst>
                    <a:ext uri="{9D8B030D-6E8A-4147-A177-3AD203B41FA5}">
                      <a16:colId xmlns:a16="http://schemas.microsoft.com/office/drawing/2014/main" val="462741260"/>
                    </a:ext>
                  </a:extLst>
                </a:gridCol>
                <a:gridCol w="559223">
                  <a:extLst>
                    <a:ext uri="{9D8B030D-6E8A-4147-A177-3AD203B41FA5}">
                      <a16:colId xmlns:a16="http://schemas.microsoft.com/office/drawing/2014/main" val="533190856"/>
                    </a:ext>
                  </a:extLst>
                </a:gridCol>
                <a:gridCol w="569977">
                  <a:extLst>
                    <a:ext uri="{9D8B030D-6E8A-4147-A177-3AD203B41FA5}">
                      <a16:colId xmlns:a16="http://schemas.microsoft.com/office/drawing/2014/main" val="2733814392"/>
                    </a:ext>
                  </a:extLst>
                </a:gridCol>
                <a:gridCol w="895294">
                  <a:extLst>
                    <a:ext uri="{9D8B030D-6E8A-4147-A177-3AD203B41FA5}">
                      <a16:colId xmlns:a16="http://schemas.microsoft.com/office/drawing/2014/main" val="301715815"/>
                    </a:ext>
                  </a:extLst>
                </a:gridCol>
              </a:tblGrid>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52476897"/>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845988181"/>
                  </a:ext>
                </a:extLst>
              </a:tr>
              <a:tr h="137343">
                <a:tc>
                  <a:txBody>
                    <a:bodyPr/>
                    <a:lstStyle/>
                    <a:p>
                      <a:pPr algn="l" fontAlgn="b"/>
                      <a:r>
                        <a:rPr lang="en-GB" sz="800" b="1" i="0" u="none" strike="noStrike" dirty="0">
                          <a:effectLst/>
                          <a:latin typeface="Arial" panose="020B0604020202020204" pitchFamily="34" charset="0"/>
                        </a:rPr>
                        <a:t>Win rate</a:t>
                      </a:r>
                    </a:p>
                  </a:txBody>
                  <a:tcPr marL="8079" marR="8079" marT="8079"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80%</a:t>
                      </a: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040769124"/>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83197932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257557047"/>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500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870393984"/>
                  </a:ext>
                </a:extLst>
              </a:tr>
              <a:tr h="189048">
                <a:tc>
                  <a:txBody>
                    <a:bodyPr/>
                    <a:lstStyle/>
                    <a:p>
                      <a:pPr algn="l" fontAlgn="b"/>
                      <a:r>
                        <a:rPr lang="en-GB" sz="1200" b="1" i="0" u="none" strike="noStrike" dirty="0">
                          <a:solidFill>
                            <a:srgbClr val="FFFFFF"/>
                          </a:solidFill>
                          <a:effectLst/>
                          <a:latin typeface="Arial" panose="020B0604020202020204" pitchFamily="34" charset="0"/>
                        </a:rPr>
                        <a:t>Jobs</a:t>
                      </a:r>
                    </a:p>
                  </a:txBody>
                  <a:tcPr marL="8079" marR="8079" marT="8079" marB="0" anchor="b">
                    <a:lnL>
                      <a:noFill/>
                    </a:lnL>
                    <a:lnR>
                      <a:noFill/>
                    </a:lnR>
                    <a:lnT>
                      <a:noFill/>
                    </a:lnT>
                    <a:lnB>
                      <a:noFill/>
                    </a:lnB>
                    <a:solidFill>
                      <a:srgbClr val="FF0000"/>
                    </a:solidFill>
                  </a:tcPr>
                </a:tc>
                <a:tc>
                  <a:txBody>
                    <a:bodyPr/>
                    <a:lstStyle/>
                    <a:p>
                      <a:pPr algn="l" fontAlgn="ctr"/>
                      <a:r>
                        <a:rPr lang="en-GB" sz="800" b="0" i="0" u="none" strike="noStrike" dirty="0">
                          <a:effectLst/>
                          <a:latin typeface="Arial" panose="020B0604020202020204" pitchFamily="34" charset="0"/>
                        </a:rPr>
                        <a:t>Cost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500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£100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£50,000</a:t>
                      </a: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92359972"/>
                  </a:ext>
                </a:extLst>
              </a:tr>
              <a:tr h="137343">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-£50,000</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061837732"/>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59297508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291965422"/>
                  </a:ext>
                </a:extLst>
              </a:tr>
              <a:tr h="137343">
                <a:tc gridSpan="3">
                  <a:txBody>
                    <a:bodyPr/>
                    <a:lstStyle/>
                    <a:p>
                      <a:pPr algn="l" fontAlgn="b"/>
                      <a:r>
                        <a:rPr lang="en-GB" sz="800" b="1" i="0" u="none" strike="noStrike" dirty="0">
                          <a:effectLst/>
                          <a:latin typeface="Arial" panose="020B0604020202020204" pitchFamily="34" charset="0"/>
                        </a:rPr>
                        <a:t>Average value of a job</a:t>
                      </a:r>
                    </a:p>
                  </a:txBody>
                  <a:tcPr marL="8079" marR="8079" marT="8079"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800" b="1" i="0" u="none" strike="noStrike" dirty="0">
                          <a:effectLst/>
                          <a:latin typeface="Arial" panose="020B0604020202020204" pitchFamily="34" charset="0"/>
                        </a:rPr>
                        <a:t>=</a:t>
                      </a: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£200</a:t>
                      </a: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17896826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63028104"/>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577787341"/>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500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£200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£100,000</a:t>
                      </a: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150365559"/>
                  </a:ext>
                </a:extLst>
              </a:tr>
              <a:tr h="189048">
                <a:tc>
                  <a:txBody>
                    <a:bodyPr/>
                    <a:lstStyle/>
                    <a:p>
                      <a:pPr algn="l" fontAlgn="b"/>
                      <a:r>
                        <a:rPr lang="en-GB" sz="1200" b="1" i="0" u="none" strike="noStrike" dirty="0">
                          <a:solidFill>
                            <a:srgbClr val="FFFFFF"/>
                          </a:solidFill>
                          <a:effectLst/>
                          <a:latin typeface="Arial" panose="020B0604020202020204" pitchFamily="34" charset="0"/>
                        </a:rPr>
                        <a:t>Sales</a:t>
                      </a:r>
                    </a:p>
                  </a:txBody>
                  <a:tcPr marL="8079" marR="8079" marT="8079" marB="0" anchor="b">
                    <a:lnL>
                      <a:noFill/>
                    </a:lnL>
                    <a:lnR>
                      <a:noFill/>
                    </a:lnR>
                    <a:lnT>
                      <a:noFill/>
                    </a:lnT>
                    <a:lnB>
                      <a:noFill/>
                    </a:lnB>
                    <a:solidFill>
                      <a:srgbClr val="FF0000"/>
                    </a:solidFill>
                  </a:tcPr>
                </a:tc>
                <a:tc>
                  <a:txBody>
                    <a:bodyPr/>
                    <a:lstStyle/>
                    <a:p>
                      <a:pPr algn="l" fontAlgn="ctr"/>
                      <a:r>
                        <a:rPr lang="en-GB" sz="800" b="0" i="0" u="none" strike="noStrike" dirty="0">
                          <a:effectLst/>
                          <a:latin typeface="Arial" panose="020B0604020202020204" pitchFamily="34" charset="0"/>
                        </a:rPr>
                        <a:t>Cost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500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150267555"/>
                  </a:ext>
                </a:extLst>
              </a:tr>
              <a:tr h="137343">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£100,000</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47711191"/>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59786707"/>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345783111"/>
                  </a:ext>
                </a:extLst>
              </a:tr>
              <a:tr h="137343">
                <a:tc gridSpan="2">
                  <a:txBody>
                    <a:bodyPr/>
                    <a:lstStyle/>
                    <a:p>
                      <a:pPr algn="l" fontAlgn="b"/>
                      <a:r>
                        <a:rPr lang="en-GB" sz="800" b="1" i="0" u="none" strike="noStrike" dirty="0">
                          <a:effectLst/>
                          <a:latin typeface="Arial" panose="020B0604020202020204" pitchFamily="34" charset="0"/>
                        </a:rPr>
                        <a:t>Gives results of….</a:t>
                      </a:r>
                    </a:p>
                  </a:txBody>
                  <a:tcPr marL="8079" marR="8079" marT="8079" marB="0" anchor="b">
                    <a:lnL>
                      <a:noFill/>
                    </a:lnL>
                    <a:lnR>
                      <a:noFill/>
                    </a:lnR>
                    <a:lnT>
                      <a:noFill/>
                    </a:lnT>
                    <a:lnB>
                      <a:noFill/>
                    </a:lnB>
                  </a:tcPr>
                </a:tc>
                <a:tc hMerge="1">
                  <a:txBody>
                    <a:bodyPr/>
                    <a:lstStyle/>
                    <a:p>
                      <a:endParaRPr lang="en-GB"/>
                    </a:p>
                  </a:txBody>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1076098129"/>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740622631"/>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007654269"/>
                  </a:ext>
                </a:extLst>
              </a:tr>
              <a:tr h="240754">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Sales</a:t>
                      </a:r>
                    </a:p>
                  </a:txBody>
                  <a:tcPr marL="8079" marR="8079" marT="807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£100,000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3173179233"/>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4">
                  <a:txBody>
                    <a:bodyPr/>
                    <a:lstStyle/>
                    <a:p>
                      <a:pPr algn="l" fontAlgn="ctr"/>
                      <a:r>
                        <a:rPr lang="en-GB" sz="800" b="0" i="0" u="none" strike="noStrike" dirty="0">
                          <a:effectLst/>
                          <a:latin typeface="Arial" panose="020B0604020202020204" pitchFamily="34" charset="0"/>
                        </a:rPr>
                        <a:t>Variable (activity) costs</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tc hMerge="1">
                  <a:txBody>
                    <a:bodyPr/>
                    <a:lstStyle/>
                    <a:p>
                      <a:endParaRPr lang="en-GB"/>
                    </a:p>
                  </a:txBody>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£50,000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955247351"/>
                  </a:ext>
                </a:extLst>
              </a:tr>
              <a:tr h="189048">
                <a:tc>
                  <a:txBody>
                    <a:bodyPr/>
                    <a:lstStyle/>
                    <a:p>
                      <a:pPr algn="l" fontAlgn="b"/>
                      <a:r>
                        <a:rPr lang="en-GB" sz="1200" b="1" i="0" u="none" strike="noStrike" dirty="0">
                          <a:solidFill>
                            <a:srgbClr val="FFFFFF"/>
                          </a:solidFill>
                          <a:effectLst/>
                          <a:latin typeface="Arial" panose="020B0604020202020204" pitchFamily="34" charset="0"/>
                        </a:rPr>
                        <a:t>Results</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a:noFill/>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£50,000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3808429410"/>
                  </a:ext>
                </a:extLst>
              </a:tr>
              <a:tr h="189048">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3">
                  <a:txBody>
                    <a:bodyPr/>
                    <a:lstStyle/>
                    <a:p>
                      <a:pPr algn="l" fontAlgn="ctr"/>
                      <a:r>
                        <a:rPr lang="en-GB" sz="800" b="0" i="0" u="none" strike="noStrike" dirty="0">
                          <a:effectLst/>
                          <a:latin typeface="Arial" panose="020B0604020202020204" pitchFamily="34" charset="0"/>
                        </a:rPr>
                        <a:t>Other costs</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a:noFill/>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£20,000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77526"/>
                  </a:ext>
                </a:extLst>
              </a:tr>
              <a:tr h="177738">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Profit</a:t>
                      </a:r>
                    </a:p>
                  </a:txBody>
                  <a:tcPr marL="8079" marR="8079" marT="807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£30,000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GB" sz="900" b="1" i="0" u="none" strike="noStrike" dirty="0">
                          <a:solidFill>
                            <a:srgbClr val="FFFFFF"/>
                          </a:solidFill>
                          <a:effectLst/>
                          <a:latin typeface="Arial" panose="020B0604020202020204" pitchFamily="34" charset="0"/>
                        </a:rPr>
                        <a:t>Change in profits</a:t>
                      </a:r>
                    </a:p>
                  </a:txBody>
                  <a:tcPr marL="8079" marR="8079" marT="80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tc>
                  <a:txBody>
                    <a:bodyPr/>
                    <a:lstStyle/>
                    <a:p>
                      <a:pPr algn="ctr" fontAlgn="ctr"/>
                      <a:r>
                        <a:rPr lang="en-GB" sz="1100" b="1" i="0" u="none" strike="noStrike" dirty="0">
                          <a:solidFill>
                            <a:srgbClr val="000000"/>
                          </a:solidFill>
                          <a:effectLst/>
                          <a:latin typeface="Arial" panose="020B0604020202020204" pitchFamily="34" charset="0"/>
                        </a:rPr>
                        <a:t>£0</a:t>
                      </a:r>
                    </a:p>
                  </a:txBody>
                  <a:tcPr marL="8079" marR="8079" marT="807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2931342"/>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343900"/>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gridSpan="3">
                  <a:txBody>
                    <a:bodyPr/>
                    <a:lstStyle/>
                    <a:p>
                      <a:pPr algn="l" fontAlgn="b"/>
                      <a:r>
                        <a:rPr lang="en-GB" sz="800" b="0" i="0" u="none" strike="noStrike" dirty="0">
                          <a:effectLst/>
                          <a:latin typeface="Arial" panose="020B0604020202020204" pitchFamily="34" charset="0"/>
                        </a:rPr>
                        <a:t>Profit before changes</a:t>
                      </a:r>
                    </a:p>
                  </a:txBody>
                  <a:tcPr marL="8079" marR="8079" marT="8079"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800" b="0" i="0" u="none" strike="noStrike" dirty="0">
                          <a:effectLst/>
                          <a:latin typeface="Arial" panose="020B0604020202020204" pitchFamily="34" charset="0"/>
                        </a:rPr>
                        <a:t>£30,000</a:t>
                      </a:r>
                    </a:p>
                  </a:txBody>
                  <a:tcPr marL="8079" marR="8079" marT="8079" marB="0" anchor="b">
                    <a:lnL>
                      <a:noFill/>
                    </a:lnL>
                    <a:lnR>
                      <a:noFill/>
                    </a:lnR>
                    <a:lnT>
                      <a:noFill/>
                    </a:lnT>
                    <a:lnB>
                      <a:noFill/>
                    </a:lnB>
                  </a:tcPr>
                </a:tc>
                <a:extLst>
                  <a:ext uri="{0D108BD9-81ED-4DB2-BD59-A6C34878D82A}">
                    <a16:rowId xmlns:a16="http://schemas.microsoft.com/office/drawing/2014/main" val="1843018583"/>
                  </a:ext>
                </a:extLst>
              </a:tr>
            </a:tbl>
          </a:graphicData>
        </a:graphic>
      </p:graphicFrame>
      <p:cxnSp>
        <p:nvCxnSpPr>
          <p:cNvPr id="28" name="Straight Arrow Connector 27">
            <a:extLst>
              <a:ext uri="{FF2B5EF4-FFF2-40B4-BE49-F238E27FC236}">
                <a16:creationId xmlns:a16="http://schemas.microsoft.com/office/drawing/2014/main" id="{05CEC082-3929-4D11-AD18-012F1108AE48}"/>
              </a:ext>
            </a:extLst>
          </p:cNvPr>
          <p:cNvCxnSpPr>
            <a:cxnSpLocks/>
          </p:cNvCxnSpPr>
          <p:nvPr/>
        </p:nvCxnSpPr>
        <p:spPr>
          <a:xfrm>
            <a:off x="1532989" y="3718561"/>
            <a:ext cx="0" cy="6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59569C-7026-4B93-ACE7-4C28A26A0BC9}"/>
              </a:ext>
            </a:extLst>
          </p:cNvPr>
          <p:cNvCxnSpPr>
            <a:cxnSpLocks/>
          </p:cNvCxnSpPr>
          <p:nvPr/>
        </p:nvCxnSpPr>
        <p:spPr>
          <a:xfrm>
            <a:off x="1537340" y="4929050"/>
            <a:ext cx="0" cy="483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F4A0136-8F48-430E-AE7E-55C38B4F4AE7}"/>
              </a:ext>
            </a:extLst>
          </p:cNvPr>
          <p:cNvCxnSpPr>
            <a:cxnSpLocks/>
          </p:cNvCxnSpPr>
          <p:nvPr/>
        </p:nvCxnSpPr>
        <p:spPr>
          <a:xfrm>
            <a:off x="6606294" y="1397491"/>
            <a:ext cx="0" cy="6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C67CA31-7B32-4AEA-BA88-4B1B5890AC4C}"/>
              </a:ext>
            </a:extLst>
          </p:cNvPr>
          <p:cNvCxnSpPr>
            <a:cxnSpLocks/>
          </p:cNvCxnSpPr>
          <p:nvPr/>
        </p:nvCxnSpPr>
        <p:spPr>
          <a:xfrm>
            <a:off x="6601658" y="2673531"/>
            <a:ext cx="0" cy="5791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07D4CF2-F4B3-4993-92B9-7498A78CEF86}"/>
              </a:ext>
            </a:extLst>
          </p:cNvPr>
          <p:cNvCxnSpPr/>
          <p:nvPr/>
        </p:nvCxnSpPr>
        <p:spPr>
          <a:xfrm rot="10800000">
            <a:off x="2281646" y="2299063"/>
            <a:ext cx="4214948" cy="1288868"/>
          </a:xfrm>
          <a:prstGeom prst="bentConnector3">
            <a:avLst>
              <a:gd name="adj1" fmla="val 88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46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9B53D4-BA0A-495B-80A7-FC942CF54FD1}"/>
              </a:ext>
            </a:extLst>
          </p:cNvPr>
          <p:cNvSpPr>
            <a:spLocks noGrp="1"/>
          </p:cNvSpPr>
          <p:nvPr>
            <p:ph idx="1"/>
          </p:nvPr>
        </p:nvSpPr>
        <p:spPr/>
        <p:txBody>
          <a:bodyPr/>
          <a:lstStyle/>
          <a:p>
            <a:pPr>
              <a:lnSpc>
                <a:spcPct val="100000"/>
              </a:lnSpc>
            </a:pPr>
            <a:r>
              <a:rPr lang="en-GB" dirty="0"/>
              <a:t>Email folders </a:t>
            </a:r>
          </a:p>
          <a:p>
            <a:pPr>
              <a:lnSpc>
                <a:spcPct val="100000"/>
              </a:lnSpc>
            </a:pPr>
            <a:r>
              <a:rPr lang="en-GB" dirty="0"/>
              <a:t>Enquiries received</a:t>
            </a:r>
          </a:p>
          <a:p>
            <a:pPr>
              <a:lnSpc>
                <a:spcPct val="100000"/>
              </a:lnSpc>
            </a:pPr>
            <a:r>
              <a:rPr lang="en-GB" dirty="0"/>
              <a:t>Meetings</a:t>
            </a:r>
          </a:p>
          <a:p>
            <a:pPr>
              <a:lnSpc>
                <a:spcPct val="100000"/>
              </a:lnSpc>
            </a:pPr>
            <a:r>
              <a:rPr lang="en-GB" dirty="0"/>
              <a:t>Quotes issued</a:t>
            </a:r>
          </a:p>
          <a:p>
            <a:pPr>
              <a:lnSpc>
                <a:spcPct val="100000"/>
              </a:lnSpc>
            </a:pPr>
            <a:r>
              <a:rPr lang="en-GB" dirty="0"/>
              <a:t>Quotes accepted</a:t>
            </a:r>
          </a:p>
          <a:p>
            <a:pPr>
              <a:lnSpc>
                <a:spcPct val="100000"/>
              </a:lnSpc>
            </a:pPr>
            <a:r>
              <a:rPr lang="en-GB" dirty="0"/>
              <a:t>Quotes lost</a:t>
            </a:r>
          </a:p>
          <a:p>
            <a:pPr>
              <a:lnSpc>
                <a:spcPct val="100000"/>
              </a:lnSpc>
            </a:pPr>
            <a:r>
              <a:rPr lang="en-GB" dirty="0"/>
              <a:t>To invoice</a:t>
            </a:r>
          </a:p>
          <a:p>
            <a:pPr>
              <a:lnSpc>
                <a:spcPct val="100000"/>
              </a:lnSpc>
            </a:pPr>
            <a:r>
              <a:rPr lang="en-GB" dirty="0"/>
              <a:t>Completed jobs</a:t>
            </a:r>
          </a:p>
          <a:p>
            <a:pPr>
              <a:lnSpc>
                <a:spcPct val="100000"/>
              </a:lnSpc>
            </a:pPr>
            <a:endParaRPr lang="en-GB" dirty="0"/>
          </a:p>
        </p:txBody>
      </p:sp>
    </p:spTree>
    <p:extLst>
      <p:ext uri="{BB962C8B-B14F-4D97-AF65-F5344CB8AC3E}">
        <p14:creationId xmlns:p14="http://schemas.microsoft.com/office/powerpoint/2010/main" val="1649988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81FAE905-DC6B-4572-A37E-012883341423}"/>
              </a:ext>
            </a:extLst>
          </p:cNvPr>
          <p:cNvGraphicFramePr>
            <a:graphicFrameLocks noGrp="1"/>
          </p:cNvGraphicFramePr>
          <p:nvPr>
            <p:extLst>
              <p:ext uri="{D42A27DB-BD31-4B8C-83A1-F6EECF244321}">
                <p14:modId xmlns:p14="http://schemas.microsoft.com/office/powerpoint/2010/main" val="2297629948"/>
              </p:ext>
            </p:extLst>
          </p:nvPr>
        </p:nvGraphicFramePr>
        <p:xfrm>
          <a:off x="1367526" y="1358355"/>
          <a:ext cx="4196972" cy="4562944"/>
        </p:xfrm>
        <a:graphic>
          <a:graphicData uri="http://schemas.openxmlformats.org/drawingml/2006/table">
            <a:tbl>
              <a:tblPr/>
              <a:tblGrid>
                <a:gridCol w="25400">
                  <a:extLst>
                    <a:ext uri="{9D8B030D-6E8A-4147-A177-3AD203B41FA5}">
                      <a16:colId xmlns:a16="http://schemas.microsoft.com/office/drawing/2014/main" val="4080581549"/>
                    </a:ext>
                  </a:extLst>
                </a:gridCol>
                <a:gridCol w="149063">
                  <a:extLst>
                    <a:ext uri="{9D8B030D-6E8A-4147-A177-3AD203B41FA5}">
                      <a16:colId xmlns:a16="http://schemas.microsoft.com/office/drawing/2014/main" val="3955862534"/>
                    </a:ext>
                  </a:extLst>
                </a:gridCol>
                <a:gridCol w="43842">
                  <a:extLst>
                    <a:ext uri="{9D8B030D-6E8A-4147-A177-3AD203B41FA5}">
                      <a16:colId xmlns:a16="http://schemas.microsoft.com/office/drawing/2014/main" val="211220576"/>
                    </a:ext>
                  </a:extLst>
                </a:gridCol>
                <a:gridCol w="670783">
                  <a:extLst>
                    <a:ext uri="{9D8B030D-6E8A-4147-A177-3AD203B41FA5}">
                      <a16:colId xmlns:a16="http://schemas.microsoft.com/office/drawing/2014/main" val="1266944768"/>
                    </a:ext>
                  </a:extLst>
                </a:gridCol>
                <a:gridCol w="203866">
                  <a:extLst>
                    <a:ext uri="{9D8B030D-6E8A-4147-A177-3AD203B41FA5}">
                      <a16:colId xmlns:a16="http://schemas.microsoft.com/office/drawing/2014/main" val="1616162258"/>
                    </a:ext>
                  </a:extLst>
                </a:gridCol>
                <a:gridCol w="223594">
                  <a:extLst>
                    <a:ext uri="{9D8B030D-6E8A-4147-A177-3AD203B41FA5}">
                      <a16:colId xmlns:a16="http://schemas.microsoft.com/office/drawing/2014/main" val="4056197054"/>
                    </a:ext>
                  </a:extLst>
                </a:gridCol>
                <a:gridCol w="98645">
                  <a:extLst>
                    <a:ext uri="{9D8B030D-6E8A-4147-A177-3AD203B41FA5}">
                      <a16:colId xmlns:a16="http://schemas.microsoft.com/office/drawing/2014/main" val="286263934"/>
                    </a:ext>
                  </a:extLst>
                </a:gridCol>
                <a:gridCol w="394578">
                  <a:extLst>
                    <a:ext uri="{9D8B030D-6E8A-4147-A177-3AD203B41FA5}">
                      <a16:colId xmlns:a16="http://schemas.microsoft.com/office/drawing/2014/main" val="3661748020"/>
                    </a:ext>
                  </a:extLst>
                </a:gridCol>
                <a:gridCol w="85492">
                  <a:extLst>
                    <a:ext uri="{9D8B030D-6E8A-4147-A177-3AD203B41FA5}">
                      <a16:colId xmlns:a16="http://schemas.microsoft.com/office/drawing/2014/main" val="989706877"/>
                    </a:ext>
                  </a:extLst>
                </a:gridCol>
                <a:gridCol w="592773">
                  <a:extLst>
                    <a:ext uri="{9D8B030D-6E8A-4147-A177-3AD203B41FA5}">
                      <a16:colId xmlns:a16="http://schemas.microsoft.com/office/drawing/2014/main" val="3270097752"/>
                    </a:ext>
                  </a:extLst>
                </a:gridCol>
                <a:gridCol w="25400">
                  <a:extLst>
                    <a:ext uri="{9D8B030D-6E8A-4147-A177-3AD203B41FA5}">
                      <a16:colId xmlns:a16="http://schemas.microsoft.com/office/drawing/2014/main" val="4178478909"/>
                    </a:ext>
                  </a:extLst>
                </a:gridCol>
                <a:gridCol w="39458">
                  <a:extLst>
                    <a:ext uri="{9D8B030D-6E8A-4147-A177-3AD203B41FA5}">
                      <a16:colId xmlns:a16="http://schemas.microsoft.com/office/drawing/2014/main" val="1017188081"/>
                    </a:ext>
                  </a:extLst>
                </a:gridCol>
                <a:gridCol w="453766">
                  <a:extLst>
                    <a:ext uri="{9D8B030D-6E8A-4147-A177-3AD203B41FA5}">
                      <a16:colId xmlns:a16="http://schemas.microsoft.com/office/drawing/2014/main" val="1276274985"/>
                    </a:ext>
                  </a:extLst>
                </a:gridCol>
                <a:gridCol w="460342">
                  <a:extLst>
                    <a:ext uri="{9D8B030D-6E8A-4147-A177-3AD203B41FA5}">
                      <a16:colId xmlns:a16="http://schemas.microsoft.com/office/drawing/2014/main" val="1804523642"/>
                    </a:ext>
                  </a:extLst>
                </a:gridCol>
                <a:gridCol w="729970">
                  <a:extLst>
                    <a:ext uri="{9D8B030D-6E8A-4147-A177-3AD203B41FA5}">
                      <a16:colId xmlns:a16="http://schemas.microsoft.com/office/drawing/2014/main" val="1650195146"/>
                    </a:ext>
                  </a:extLst>
                </a:gridCol>
              </a:tblGrid>
              <a:tr h="268925">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gridSpan="12">
                  <a:txBody>
                    <a:bodyPr/>
                    <a:lstStyle/>
                    <a:p>
                      <a:pPr algn="l" fontAlgn="ctr"/>
                      <a:r>
                        <a:rPr lang="en-GB" sz="1600" b="1" i="0" u="none" strike="noStrike" dirty="0">
                          <a:solidFill>
                            <a:srgbClr val="FFFFFF"/>
                          </a:solidFill>
                          <a:effectLst/>
                          <a:latin typeface="Arial" panose="020B0604020202020204" pitchFamily="34" charset="0"/>
                        </a:rPr>
                        <a:t>Success Driver Map - Specific Model</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296245"/>
                  </a:ext>
                </a:extLst>
              </a:tr>
              <a:tr h="196774">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3">
                  <a:txBody>
                    <a:bodyPr/>
                    <a:lstStyle/>
                    <a:p>
                      <a:pPr algn="l" fontAlgn="t"/>
                      <a:r>
                        <a:rPr lang="en-GB" sz="900" b="0" i="0" u="none" strike="noStrike" dirty="0">
                          <a:solidFill>
                            <a:srgbClr val="FFFFFF"/>
                          </a:solidFill>
                          <a:effectLst/>
                          <a:latin typeface="Arial" panose="020B0604020202020204" pitchFamily="34" charset="0"/>
                        </a:rPr>
                        <a:t>Impact of action plan</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a:txBody>
                    <a:bodyPr/>
                    <a:lstStyle/>
                    <a:p>
                      <a:pPr algn="ctr" fontAlgn="t"/>
                      <a:r>
                        <a:rPr lang="en-GB" sz="9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0" i="0" u="none" strike="noStrike" dirty="0">
                          <a:solidFill>
                            <a:srgbClr val="FFFFFF"/>
                          </a:solidFill>
                          <a:effectLst/>
                          <a:latin typeface="Arial" panose="020B0604020202020204" pitchFamily="34" charset="0"/>
                        </a:rPr>
                        <a:t>28%</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1" i="0" u="none" strike="noStrike" dirty="0">
                          <a:solidFill>
                            <a:srgbClr val="FFFFFF"/>
                          </a:solidFill>
                          <a:effectLst/>
                          <a:latin typeface="Arial" panose="020B0604020202020204" pitchFamily="34" charset="0"/>
                        </a:rPr>
                        <a:t>£8,500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30533100"/>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09145983"/>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21272242"/>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53622091"/>
                  </a:ext>
                </a:extLst>
              </a:tr>
              <a:tr h="163979">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1050" b="1" i="0" u="none" strike="noStrike" dirty="0">
                          <a:solidFill>
                            <a:srgbClr val="FF0000"/>
                          </a:solidFill>
                          <a:effectLst/>
                          <a:latin typeface="Arial" panose="020B0604020202020204" pitchFamily="34" charset="0"/>
                        </a:rPr>
                        <a:t>Repeat</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0000"/>
                          </a:solidFill>
                          <a:effectLst/>
                          <a:latin typeface="Arial" panose="020B0604020202020204" pitchFamily="34" charset="0"/>
                        </a:rPr>
                        <a:t>New</a:t>
                      </a:r>
                    </a:p>
                  </a:txBody>
                  <a:tcPr marL="0" marR="0" marT="0" marB="0" anchor="b">
                    <a:lnL>
                      <a:noFill/>
                    </a:lnL>
                    <a:lnR>
                      <a:noFill/>
                    </a:lnR>
                    <a:lnT>
                      <a:noFill/>
                    </a:lnT>
                    <a:lnB>
                      <a:noFill/>
                    </a:lnB>
                    <a:solidFill>
                      <a:srgbClr val="FFFFFF"/>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2">
                  <a:txBody>
                    <a:bodyPr/>
                    <a:lstStyle/>
                    <a:p>
                      <a:pPr algn="l" fontAlgn="b"/>
                      <a:r>
                        <a:rPr lang="en-GB" sz="1050" b="1" i="0" u="none" strike="noStrike" dirty="0">
                          <a:effectLst/>
                          <a:latin typeface="Arial" panose="020B0604020202020204" pitchFamily="34" charset="0"/>
                        </a:rPr>
                        <a:t>Action plan </a:t>
                      </a:r>
                    </a:p>
                  </a:txBody>
                  <a:tcPr marL="0" marR="0" marT="0" marB="0" anchor="b">
                    <a:lnL>
                      <a:noFill/>
                    </a:lnL>
                    <a:lnR>
                      <a:noFill/>
                    </a:lnR>
                    <a:lnT>
                      <a:noFill/>
                    </a:lnT>
                    <a:lnB>
                      <a:noFill/>
                    </a:lnB>
                    <a:solidFill>
                      <a:srgbClr val="C0C0C0"/>
                    </a:solidFill>
                  </a:tcPr>
                </a:tc>
                <a:tc hMerge="1">
                  <a:txBody>
                    <a:bodyPr/>
                    <a:lstStyle/>
                    <a:p>
                      <a:endParaRPr lang="en-GB"/>
                    </a:p>
                  </a:txBody>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83935022"/>
                  </a:ext>
                </a:extLst>
              </a:tr>
              <a:tr h="145310">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1050" b="1" i="0" u="none" strike="noStrike" dirty="0">
                          <a:solidFill>
                            <a:srgbClr val="FF0000"/>
                          </a:solidFill>
                          <a:effectLst/>
                          <a:latin typeface="Arial" panose="020B0604020202020204" pitchFamily="34" charset="0"/>
                        </a:rPr>
                        <a:t>business</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0000"/>
                          </a:solidFill>
                          <a:effectLst/>
                          <a:latin typeface="Arial" panose="020B0604020202020204" pitchFamily="34" charset="0"/>
                        </a:rPr>
                        <a:t>business</a:t>
                      </a:r>
                    </a:p>
                  </a:txBody>
                  <a:tcPr marL="0" marR="0" marT="0" marB="0" anchor="b">
                    <a:lnL>
                      <a:noFill/>
                    </a:lnL>
                    <a:lnR>
                      <a:noFill/>
                    </a:lnR>
                    <a:lnT>
                      <a:noFill/>
                    </a:lnT>
                    <a:lnB>
                      <a:noFill/>
                    </a:lnB>
                    <a:solidFill>
                      <a:srgbClr val="FFFFFF"/>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1050" b="1"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41934307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38127636"/>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711</a:t>
                      </a: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17307119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Customers</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gridSpan="3">
                  <a:txBody>
                    <a:bodyPr/>
                    <a:lstStyle/>
                    <a:p>
                      <a:pPr algn="l" fontAlgn="b"/>
                      <a:r>
                        <a:rPr lang="en-GB" sz="800" b="0" i="0" u="none" strike="noStrike" dirty="0">
                          <a:effectLst/>
                          <a:latin typeface="Arial" panose="020B0604020202020204" pitchFamily="34" charset="0"/>
                        </a:rPr>
                        <a:t>Re-enquiry rate</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Leads</a:t>
                      </a: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413005008"/>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040702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70049168"/>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569252381"/>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Enquiries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715339302"/>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53717368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326898966"/>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628483589"/>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Meeting rate</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630593514"/>
                  </a:ext>
                </a:extLst>
              </a:tr>
              <a:tr h="209893">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600" b="0" i="0" u="none" strike="noStrike" dirty="0">
                        <a:effectLst/>
                        <a:latin typeface="Wingdings" panose="05000000000000000000" pitchFamily="2" charset="2"/>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829114532"/>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962101938"/>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62456375"/>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Meetings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60070742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144113134"/>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71915239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29098750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Quote rate</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9647175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239112014"/>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825378649"/>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578362144"/>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Quotes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814933379"/>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482265913"/>
                  </a:ext>
                </a:extLst>
              </a:tr>
            </a:tbl>
          </a:graphicData>
        </a:graphic>
      </p:graphicFrame>
      <p:graphicFrame>
        <p:nvGraphicFramePr>
          <p:cNvPr id="24" name="Table 23">
            <a:extLst>
              <a:ext uri="{FF2B5EF4-FFF2-40B4-BE49-F238E27FC236}">
                <a16:creationId xmlns:a16="http://schemas.microsoft.com/office/drawing/2014/main" id="{D77D2FEC-5678-456E-8115-5094B9C67646}"/>
              </a:ext>
            </a:extLst>
          </p:cNvPr>
          <p:cNvGraphicFramePr>
            <a:graphicFrameLocks noGrp="1"/>
          </p:cNvGraphicFramePr>
          <p:nvPr>
            <p:extLst>
              <p:ext uri="{D42A27DB-BD31-4B8C-83A1-F6EECF244321}">
                <p14:modId xmlns:p14="http://schemas.microsoft.com/office/powerpoint/2010/main" val="3525965944"/>
              </p:ext>
            </p:extLst>
          </p:nvPr>
        </p:nvGraphicFramePr>
        <p:xfrm>
          <a:off x="6627785" y="1397491"/>
          <a:ext cx="4999313" cy="4375887"/>
        </p:xfrm>
        <a:graphic>
          <a:graphicData uri="http://schemas.openxmlformats.org/drawingml/2006/table">
            <a:tbl>
              <a:tblPr/>
              <a:tblGrid>
                <a:gridCol w="828080">
                  <a:extLst>
                    <a:ext uri="{9D8B030D-6E8A-4147-A177-3AD203B41FA5}">
                      <a16:colId xmlns:a16="http://schemas.microsoft.com/office/drawing/2014/main" val="233022916"/>
                    </a:ext>
                  </a:extLst>
                </a:gridCol>
                <a:gridCol w="250037">
                  <a:extLst>
                    <a:ext uri="{9D8B030D-6E8A-4147-A177-3AD203B41FA5}">
                      <a16:colId xmlns:a16="http://schemas.microsoft.com/office/drawing/2014/main" val="1444126876"/>
                    </a:ext>
                  </a:extLst>
                </a:gridCol>
                <a:gridCol w="279612">
                  <a:extLst>
                    <a:ext uri="{9D8B030D-6E8A-4147-A177-3AD203B41FA5}">
                      <a16:colId xmlns:a16="http://schemas.microsoft.com/office/drawing/2014/main" val="1301882245"/>
                    </a:ext>
                  </a:extLst>
                </a:gridCol>
                <a:gridCol w="208280">
                  <a:extLst>
                    <a:ext uri="{9D8B030D-6E8A-4147-A177-3AD203B41FA5}">
                      <a16:colId xmlns:a16="http://schemas.microsoft.com/office/drawing/2014/main" val="1001790836"/>
                    </a:ext>
                  </a:extLst>
                </a:gridCol>
                <a:gridCol w="483943">
                  <a:extLst>
                    <a:ext uri="{9D8B030D-6E8A-4147-A177-3AD203B41FA5}">
                      <a16:colId xmlns:a16="http://schemas.microsoft.com/office/drawing/2014/main" val="2700227611"/>
                    </a:ext>
                  </a:extLst>
                </a:gridCol>
                <a:gridCol w="107542">
                  <a:extLst>
                    <a:ext uri="{9D8B030D-6E8A-4147-A177-3AD203B41FA5}">
                      <a16:colId xmlns:a16="http://schemas.microsoft.com/office/drawing/2014/main" val="3113496816"/>
                    </a:ext>
                  </a:extLst>
                </a:gridCol>
                <a:gridCol w="612993">
                  <a:extLst>
                    <a:ext uri="{9D8B030D-6E8A-4147-A177-3AD203B41FA5}">
                      <a16:colId xmlns:a16="http://schemas.microsoft.com/office/drawing/2014/main" val="705482056"/>
                    </a:ext>
                  </a:extLst>
                </a:gridCol>
                <a:gridCol w="150560">
                  <a:extLst>
                    <a:ext uri="{9D8B030D-6E8A-4147-A177-3AD203B41FA5}">
                      <a16:colId xmlns:a16="http://schemas.microsoft.com/office/drawing/2014/main" val="26569855"/>
                    </a:ext>
                  </a:extLst>
                </a:gridCol>
                <a:gridCol w="53772">
                  <a:extLst>
                    <a:ext uri="{9D8B030D-6E8A-4147-A177-3AD203B41FA5}">
                      <a16:colId xmlns:a16="http://schemas.microsoft.com/office/drawing/2014/main" val="462741260"/>
                    </a:ext>
                  </a:extLst>
                </a:gridCol>
                <a:gridCol w="559223">
                  <a:extLst>
                    <a:ext uri="{9D8B030D-6E8A-4147-A177-3AD203B41FA5}">
                      <a16:colId xmlns:a16="http://schemas.microsoft.com/office/drawing/2014/main" val="533190856"/>
                    </a:ext>
                  </a:extLst>
                </a:gridCol>
                <a:gridCol w="569977">
                  <a:extLst>
                    <a:ext uri="{9D8B030D-6E8A-4147-A177-3AD203B41FA5}">
                      <a16:colId xmlns:a16="http://schemas.microsoft.com/office/drawing/2014/main" val="2733814392"/>
                    </a:ext>
                  </a:extLst>
                </a:gridCol>
                <a:gridCol w="895294">
                  <a:extLst>
                    <a:ext uri="{9D8B030D-6E8A-4147-A177-3AD203B41FA5}">
                      <a16:colId xmlns:a16="http://schemas.microsoft.com/office/drawing/2014/main" val="301715815"/>
                    </a:ext>
                  </a:extLst>
                </a:gridCol>
              </a:tblGrid>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52476897"/>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845988181"/>
                  </a:ext>
                </a:extLst>
              </a:tr>
              <a:tr h="137343">
                <a:tc>
                  <a:txBody>
                    <a:bodyPr/>
                    <a:lstStyle/>
                    <a:p>
                      <a:pPr algn="l" fontAlgn="b"/>
                      <a:r>
                        <a:rPr lang="en-GB" sz="800" b="1" i="0" u="none" strike="noStrike" dirty="0">
                          <a:effectLst/>
                          <a:latin typeface="Arial" panose="020B0604020202020204" pitchFamily="34" charset="0"/>
                        </a:rPr>
                        <a:t>Win rate</a:t>
                      </a:r>
                    </a:p>
                  </a:txBody>
                  <a:tcPr marL="8079" marR="8079" marT="8079"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80%</a:t>
                      </a: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040769124"/>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83197932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257557047"/>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585</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870393984"/>
                  </a:ext>
                </a:extLst>
              </a:tr>
              <a:tr h="189048">
                <a:tc>
                  <a:txBody>
                    <a:bodyPr/>
                    <a:lstStyle/>
                    <a:p>
                      <a:pPr algn="l" fontAlgn="b"/>
                      <a:r>
                        <a:rPr lang="en-GB" sz="1200" b="1" i="0" u="none" strike="noStrike" dirty="0">
                          <a:solidFill>
                            <a:srgbClr val="FFFFFF"/>
                          </a:solidFill>
                          <a:effectLst/>
                          <a:latin typeface="Arial" panose="020B0604020202020204" pitchFamily="34" charset="0"/>
                        </a:rPr>
                        <a:t>Jobs</a:t>
                      </a:r>
                    </a:p>
                  </a:txBody>
                  <a:tcPr marL="8079" marR="8079" marT="8079" marB="0" anchor="b">
                    <a:lnL>
                      <a:noFill/>
                    </a:lnL>
                    <a:lnR>
                      <a:noFill/>
                    </a:lnR>
                    <a:lnT>
                      <a:noFill/>
                    </a:lnT>
                    <a:lnB>
                      <a:noFill/>
                    </a:lnB>
                    <a:solidFill>
                      <a:srgbClr val="FF0000"/>
                    </a:solidFill>
                  </a:tcPr>
                </a:tc>
                <a:tc>
                  <a:txBody>
                    <a:bodyPr/>
                    <a:lstStyle/>
                    <a:p>
                      <a:pPr algn="l" fontAlgn="ctr"/>
                      <a:r>
                        <a:rPr lang="en-GB" sz="800" b="0" i="0" u="none" strike="noStrike" dirty="0">
                          <a:effectLst/>
                          <a:latin typeface="Arial" panose="020B0604020202020204" pitchFamily="34" charset="0"/>
                        </a:rPr>
                        <a:t>Cost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585</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£100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£58,500</a:t>
                      </a: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92359972"/>
                  </a:ext>
                </a:extLst>
              </a:tr>
              <a:tr h="137343">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-£58,500</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061837732"/>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59297508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291965422"/>
                  </a:ext>
                </a:extLst>
              </a:tr>
              <a:tr h="137343">
                <a:tc gridSpan="3">
                  <a:txBody>
                    <a:bodyPr/>
                    <a:lstStyle/>
                    <a:p>
                      <a:pPr algn="l" fontAlgn="b"/>
                      <a:r>
                        <a:rPr lang="en-GB" sz="800" b="1" i="0" u="none" strike="noStrike" dirty="0">
                          <a:effectLst/>
                          <a:latin typeface="Arial" panose="020B0604020202020204" pitchFamily="34" charset="0"/>
                        </a:rPr>
                        <a:t>Average value of a job</a:t>
                      </a:r>
                    </a:p>
                  </a:txBody>
                  <a:tcPr marL="8079" marR="8079" marT="8079"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800" b="1" i="0" u="none" strike="noStrike" dirty="0">
                          <a:effectLst/>
                          <a:latin typeface="Arial" panose="020B0604020202020204" pitchFamily="34" charset="0"/>
                        </a:rPr>
                        <a:t>=</a:t>
                      </a: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£200</a:t>
                      </a: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17896826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63028104"/>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577787341"/>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585</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£200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£117,000</a:t>
                      </a: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150365559"/>
                  </a:ext>
                </a:extLst>
              </a:tr>
              <a:tr h="189048">
                <a:tc>
                  <a:txBody>
                    <a:bodyPr/>
                    <a:lstStyle/>
                    <a:p>
                      <a:pPr algn="l" fontAlgn="b"/>
                      <a:r>
                        <a:rPr lang="en-GB" sz="1200" b="1" i="0" u="none" strike="noStrike" dirty="0">
                          <a:solidFill>
                            <a:srgbClr val="FFFFFF"/>
                          </a:solidFill>
                          <a:effectLst/>
                          <a:latin typeface="Arial" panose="020B0604020202020204" pitchFamily="34" charset="0"/>
                        </a:rPr>
                        <a:t>Sales</a:t>
                      </a:r>
                    </a:p>
                  </a:txBody>
                  <a:tcPr marL="8079" marR="8079" marT="8079" marB="0" anchor="b">
                    <a:lnL>
                      <a:noFill/>
                    </a:lnL>
                    <a:lnR>
                      <a:noFill/>
                    </a:lnR>
                    <a:lnT>
                      <a:noFill/>
                    </a:lnT>
                    <a:lnB>
                      <a:noFill/>
                    </a:lnB>
                    <a:solidFill>
                      <a:srgbClr val="FF0000"/>
                    </a:solidFill>
                  </a:tcPr>
                </a:tc>
                <a:tc>
                  <a:txBody>
                    <a:bodyPr/>
                    <a:lstStyle/>
                    <a:p>
                      <a:pPr algn="l" fontAlgn="ctr"/>
                      <a:r>
                        <a:rPr lang="en-GB" sz="800" b="0" i="0" u="none" strike="noStrike" dirty="0">
                          <a:effectLst/>
                          <a:latin typeface="Arial" panose="020B0604020202020204" pitchFamily="34" charset="0"/>
                        </a:rPr>
                        <a:t>Cost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585</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150267555"/>
                  </a:ext>
                </a:extLst>
              </a:tr>
              <a:tr h="137343">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£117,000</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47711191"/>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59786707"/>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345783111"/>
                  </a:ext>
                </a:extLst>
              </a:tr>
              <a:tr h="137343">
                <a:tc gridSpan="2">
                  <a:txBody>
                    <a:bodyPr/>
                    <a:lstStyle/>
                    <a:p>
                      <a:pPr algn="l" fontAlgn="b"/>
                      <a:r>
                        <a:rPr lang="en-GB" sz="800" b="1" i="0" u="none" strike="noStrike" dirty="0">
                          <a:effectLst/>
                          <a:latin typeface="Arial" panose="020B0604020202020204" pitchFamily="34" charset="0"/>
                        </a:rPr>
                        <a:t>Gives results of….</a:t>
                      </a:r>
                    </a:p>
                  </a:txBody>
                  <a:tcPr marL="8079" marR="8079" marT="8079" marB="0" anchor="b">
                    <a:lnL>
                      <a:noFill/>
                    </a:lnL>
                    <a:lnR>
                      <a:noFill/>
                    </a:lnR>
                    <a:lnT>
                      <a:noFill/>
                    </a:lnT>
                    <a:lnB>
                      <a:noFill/>
                    </a:lnB>
                  </a:tcPr>
                </a:tc>
                <a:tc hMerge="1">
                  <a:txBody>
                    <a:bodyPr/>
                    <a:lstStyle/>
                    <a:p>
                      <a:endParaRPr lang="en-GB"/>
                    </a:p>
                  </a:txBody>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1076098129"/>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740622631"/>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007654269"/>
                  </a:ext>
                </a:extLst>
              </a:tr>
              <a:tr h="240754">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Sales</a:t>
                      </a:r>
                    </a:p>
                  </a:txBody>
                  <a:tcPr marL="8079" marR="8079" marT="807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£117,000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3173179233"/>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4">
                  <a:txBody>
                    <a:bodyPr/>
                    <a:lstStyle/>
                    <a:p>
                      <a:pPr algn="l" fontAlgn="ctr"/>
                      <a:r>
                        <a:rPr lang="en-GB" sz="800" b="0" i="0" u="none" strike="noStrike" dirty="0">
                          <a:effectLst/>
                          <a:latin typeface="Arial" panose="020B0604020202020204" pitchFamily="34" charset="0"/>
                        </a:rPr>
                        <a:t>Variable (activity) costs</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tc hMerge="1">
                  <a:txBody>
                    <a:bodyPr/>
                    <a:lstStyle/>
                    <a:p>
                      <a:endParaRPr lang="en-GB"/>
                    </a:p>
                  </a:txBody>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£58,500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955247351"/>
                  </a:ext>
                </a:extLst>
              </a:tr>
              <a:tr h="189048">
                <a:tc>
                  <a:txBody>
                    <a:bodyPr/>
                    <a:lstStyle/>
                    <a:p>
                      <a:pPr algn="l" fontAlgn="b"/>
                      <a:r>
                        <a:rPr lang="en-GB" sz="1200" b="1" i="0" u="none" strike="noStrike" dirty="0">
                          <a:solidFill>
                            <a:srgbClr val="FFFFFF"/>
                          </a:solidFill>
                          <a:effectLst/>
                          <a:latin typeface="Arial" panose="020B0604020202020204" pitchFamily="34" charset="0"/>
                        </a:rPr>
                        <a:t>Results</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a:noFill/>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£58,500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3808429410"/>
                  </a:ext>
                </a:extLst>
              </a:tr>
              <a:tr h="189048">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3">
                  <a:txBody>
                    <a:bodyPr/>
                    <a:lstStyle/>
                    <a:p>
                      <a:pPr algn="l" fontAlgn="ctr"/>
                      <a:r>
                        <a:rPr lang="en-GB" sz="800" b="0" i="0" u="none" strike="noStrike" dirty="0">
                          <a:effectLst/>
                          <a:latin typeface="Arial" panose="020B0604020202020204" pitchFamily="34" charset="0"/>
                        </a:rPr>
                        <a:t>Other costs</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a:noFill/>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£20,000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77526"/>
                  </a:ext>
                </a:extLst>
              </a:tr>
              <a:tr h="177738">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Profit</a:t>
                      </a:r>
                    </a:p>
                  </a:txBody>
                  <a:tcPr marL="8079" marR="8079" marT="807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£38,500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GB" sz="900" b="1" i="0" u="none" strike="noStrike" dirty="0">
                          <a:solidFill>
                            <a:srgbClr val="FFFFFF"/>
                          </a:solidFill>
                          <a:effectLst/>
                          <a:latin typeface="Arial" panose="020B0604020202020204" pitchFamily="34" charset="0"/>
                        </a:rPr>
                        <a:t>Change in profits</a:t>
                      </a:r>
                    </a:p>
                  </a:txBody>
                  <a:tcPr marL="8079" marR="8079" marT="80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tc>
                  <a:txBody>
                    <a:bodyPr/>
                    <a:lstStyle/>
                    <a:p>
                      <a:pPr algn="ctr" fontAlgn="ctr"/>
                      <a:r>
                        <a:rPr lang="en-GB" sz="1100" b="1" i="0" u="none" strike="noStrike" dirty="0">
                          <a:solidFill>
                            <a:srgbClr val="000000"/>
                          </a:solidFill>
                          <a:effectLst/>
                          <a:latin typeface="Arial" panose="020B0604020202020204" pitchFamily="34" charset="0"/>
                        </a:rPr>
                        <a:t>£8,500</a:t>
                      </a:r>
                    </a:p>
                  </a:txBody>
                  <a:tcPr marL="8079" marR="8079" marT="807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2931342"/>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343900"/>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gridSpan="3">
                  <a:txBody>
                    <a:bodyPr/>
                    <a:lstStyle/>
                    <a:p>
                      <a:pPr algn="l" fontAlgn="b"/>
                      <a:r>
                        <a:rPr lang="en-GB" sz="800" b="0" i="0" u="none" strike="noStrike" dirty="0">
                          <a:effectLst/>
                          <a:latin typeface="Arial" panose="020B0604020202020204" pitchFamily="34" charset="0"/>
                        </a:rPr>
                        <a:t>Profit before changes</a:t>
                      </a:r>
                    </a:p>
                  </a:txBody>
                  <a:tcPr marL="8079" marR="8079" marT="8079"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800" b="0" i="0" u="none" strike="noStrike" dirty="0">
                          <a:effectLst/>
                          <a:latin typeface="Arial" panose="020B0604020202020204" pitchFamily="34" charset="0"/>
                        </a:rPr>
                        <a:t>£30,000</a:t>
                      </a:r>
                    </a:p>
                  </a:txBody>
                  <a:tcPr marL="8079" marR="8079" marT="8079" marB="0" anchor="b">
                    <a:lnL>
                      <a:noFill/>
                    </a:lnL>
                    <a:lnR>
                      <a:noFill/>
                    </a:lnR>
                    <a:lnT>
                      <a:noFill/>
                    </a:lnT>
                    <a:lnB>
                      <a:noFill/>
                    </a:lnB>
                  </a:tcPr>
                </a:tc>
                <a:extLst>
                  <a:ext uri="{0D108BD9-81ED-4DB2-BD59-A6C34878D82A}">
                    <a16:rowId xmlns:a16="http://schemas.microsoft.com/office/drawing/2014/main" val="1843018583"/>
                  </a:ext>
                </a:extLst>
              </a:tr>
            </a:tbl>
          </a:graphicData>
        </a:graphic>
      </p:graphicFrame>
      <p:cxnSp>
        <p:nvCxnSpPr>
          <p:cNvPr id="28" name="Straight Arrow Connector 27">
            <a:extLst>
              <a:ext uri="{FF2B5EF4-FFF2-40B4-BE49-F238E27FC236}">
                <a16:creationId xmlns:a16="http://schemas.microsoft.com/office/drawing/2014/main" id="{05CEC082-3929-4D11-AD18-012F1108AE48}"/>
              </a:ext>
            </a:extLst>
          </p:cNvPr>
          <p:cNvCxnSpPr>
            <a:cxnSpLocks/>
          </p:cNvCxnSpPr>
          <p:nvPr/>
        </p:nvCxnSpPr>
        <p:spPr>
          <a:xfrm>
            <a:off x="1532989" y="3718561"/>
            <a:ext cx="0" cy="6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59569C-7026-4B93-ACE7-4C28A26A0BC9}"/>
              </a:ext>
            </a:extLst>
          </p:cNvPr>
          <p:cNvCxnSpPr>
            <a:cxnSpLocks/>
          </p:cNvCxnSpPr>
          <p:nvPr/>
        </p:nvCxnSpPr>
        <p:spPr>
          <a:xfrm>
            <a:off x="1537340" y="4929050"/>
            <a:ext cx="0" cy="483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F4A0136-8F48-430E-AE7E-55C38B4F4AE7}"/>
              </a:ext>
            </a:extLst>
          </p:cNvPr>
          <p:cNvCxnSpPr>
            <a:cxnSpLocks/>
          </p:cNvCxnSpPr>
          <p:nvPr/>
        </p:nvCxnSpPr>
        <p:spPr>
          <a:xfrm>
            <a:off x="6606294" y="1397491"/>
            <a:ext cx="0" cy="6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C67CA31-7B32-4AEA-BA88-4B1B5890AC4C}"/>
              </a:ext>
            </a:extLst>
          </p:cNvPr>
          <p:cNvCxnSpPr>
            <a:cxnSpLocks/>
          </p:cNvCxnSpPr>
          <p:nvPr/>
        </p:nvCxnSpPr>
        <p:spPr>
          <a:xfrm>
            <a:off x="6601658" y="2673531"/>
            <a:ext cx="0" cy="5791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07D4CF2-F4B3-4993-92B9-7498A78CEF86}"/>
              </a:ext>
            </a:extLst>
          </p:cNvPr>
          <p:cNvCxnSpPr/>
          <p:nvPr/>
        </p:nvCxnSpPr>
        <p:spPr>
          <a:xfrm rot="10800000">
            <a:off x="2281646" y="2299063"/>
            <a:ext cx="4214948" cy="1288868"/>
          </a:xfrm>
          <a:prstGeom prst="bentConnector3">
            <a:avLst>
              <a:gd name="adj1" fmla="val 88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18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81FAE905-DC6B-4572-A37E-012883341423}"/>
              </a:ext>
            </a:extLst>
          </p:cNvPr>
          <p:cNvGraphicFramePr>
            <a:graphicFrameLocks noGrp="1"/>
          </p:cNvGraphicFramePr>
          <p:nvPr>
            <p:extLst>
              <p:ext uri="{D42A27DB-BD31-4B8C-83A1-F6EECF244321}">
                <p14:modId xmlns:p14="http://schemas.microsoft.com/office/powerpoint/2010/main" val="2119515775"/>
              </p:ext>
            </p:extLst>
          </p:nvPr>
        </p:nvGraphicFramePr>
        <p:xfrm>
          <a:off x="1367526" y="1358355"/>
          <a:ext cx="4196972" cy="4562944"/>
        </p:xfrm>
        <a:graphic>
          <a:graphicData uri="http://schemas.openxmlformats.org/drawingml/2006/table">
            <a:tbl>
              <a:tblPr/>
              <a:tblGrid>
                <a:gridCol w="25400">
                  <a:extLst>
                    <a:ext uri="{9D8B030D-6E8A-4147-A177-3AD203B41FA5}">
                      <a16:colId xmlns:a16="http://schemas.microsoft.com/office/drawing/2014/main" val="4080581549"/>
                    </a:ext>
                  </a:extLst>
                </a:gridCol>
                <a:gridCol w="149063">
                  <a:extLst>
                    <a:ext uri="{9D8B030D-6E8A-4147-A177-3AD203B41FA5}">
                      <a16:colId xmlns:a16="http://schemas.microsoft.com/office/drawing/2014/main" val="3955862534"/>
                    </a:ext>
                  </a:extLst>
                </a:gridCol>
                <a:gridCol w="43842">
                  <a:extLst>
                    <a:ext uri="{9D8B030D-6E8A-4147-A177-3AD203B41FA5}">
                      <a16:colId xmlns:a16="http://schemas.microsoft.com/office/drawing/2014/main" val="211220576"/>
                    </a:ext>
                  </a:extLst>
                </a:gridCol>
                <a:gridCol w="670783">
                  <a:extLst>
                    <a:ext uri="{9D8B030D-6E8A-4147-A177-3AD203B41FA5}">
                      <a16:colId xmlns:a16="http://schemas.microsoft.com/office/drawing/2014/main" val="1266944768"/>
                    </a:ext>
                  </a:extLst>
                </a:gridCol>
                <a:gridCol w="203866">
                  <a:extLst>
                    <a:ext uri="{9D8B030D-6E8A-4147-A177-3AD203B41FA5}">
                      <a16:colId xmlns:a16="http://schemas.microsoft.com/office/drawing/2014/main" val="1616162258"/>
                    </a:ext>
                  </a:extLst>
                </a:gridCol>
                <a:gridCol w="223594">
                  <a:extLst>
                    <a:ext uri="{9D8B030D-6E8A-4147-A177-3AD203B41FA5}">
                      <a16:colId xmlns:a16="http://schemas.microsoft.com/office/drawing/2014/main" val="4056197054"/>
                    </a:ext>
                  </a:extLst>
                </a:gridCol>
                <a:gridCol w="98645">
                  <a:extLst>
                    <a:ext uri="{9D8B030D-6E8A-4147-A177-3AD203B41FA5}">
                      <a16:colId xmlns:a16="http://schemas.microsoft.com/office/drawing/2014/main" val="286263934"/>
                    </a:ext>
                  </a:extLst>
                </a:gridCol>
                <a:gridCol w="394578">
                  <a:extLst>
                    <a:ext uri="{9D8B030D-6E8A-4147-A177-3AD203B41FA5}">
                      <a16:colId xmlns:a16="http://schemas.microsoft.com/office/drawing/2014/main" val="3661748020"/>
                    </a:ext>
                  </a:extLst>
                </a:gridCol>
                <a:gridCol w="85492">
                  <a:extLst>
                    <a:ext uri="{9D8B030D-6E8A-4147-A177-3AD203B41FA5}">
                      <a16:colId xmlns:a16="http://schemas.microsoft.com/office/drawing/2014/main" val="989706877"/>
                    </a:ext>
                  </a:extLst>
                </a:gridCol>
                <a:gridCol w="592773">
                  <a:extLst>
                    <a:ext uri="{9D8B030D-6E8A-4147-A177-3AD203B41FA5}">
                      <a16:colId xmlns:a16="http://schemas.microsoft.com/office/drawing/2014/main" val="3270097752"/>
                    </a:ext>
                  </a:extLst>
                </a:gridCol>
                <a:gridCol w="25400">
                  <a:extLst>
                    <a:ext uri="{9D8B030D-6E8A-4147-A177-3AD203B41FA5}">
                      <a16:colId xmlns:a16="http://schemas.microsoft.com/office/drawing/2014/main" val="4178478909"/>
                    </a:ext>
                  </a:extLst>
                </a:gridCol>
                <a:gridCol w="39458">
                  <a:extLst>
                    <a:ext uri="{9D8B030D-6E8A-4147-A177-3AD203B41FA5}">
                      <a16:colId xmlns:a16="http://schemas.microsoft.com/office/drawing/2014/main" val="1017188081"/>
                    </a:ext>
                  </a:extLst>
                </a:gridCol>
                <a:gridCol w="453766">
                  <a:extLst>
                    <a:ext uri="{9D8B030D-6E8A-4147-A177-3AD203B41FA5}">
                      <a16:colId xmlns:a16="http://schemas.microsoft.com/office/drawing/2014/main" val="1276274985"/>
                    </a:ext>
                  </a:extLst>
                </a:gridCol>
                <a:gridCol w="460342">
                  <a:extLst>
                    <a:ext uri="{9D8B030D-6E8A-4147-A177-3AD203B41FA5}">
                      <a16:colId xmlns:a16="http://schemas.microsoft.com/office/drawing/2014/main" val="1804523642"/>
                    </a:ext>
                  </a:extLst>
                </a:gridCol>
                <a:gridCol w="729970">
                  <a:extLst>
                    <a:ext uri="{9D8B030D-6E8A-4147-A177-3AD203B41FA5}">
                      <a16:colId xmlns:a16="http://schemas.microsoft.com/office/drawing/2014/main" val="1650195146"/>
                    </a:ext>
                  </a:extLst>
                </a:gridCol>
              </a:tblGrid>
              <a:tr h="268925">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ctr"/>
                      <a:r>
                        <a:rPr lang="en-GB" sz="1400" b="1" i="0" u="none" strike="noStrike" dirty="0">
                          <a:solidFill>
                            <a:srgbClr val="FFFFFF"/>
                          </a:solidFill>
                          <a:effectLst/>
                          <a:latin typeface="Arial" panose="020B060402020202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gridSpan="12">
                  <a:txBody>
                    <a:bodyPr/>
                    <a:lstStyle/>
                    <a:p>
                      <a:pPr algn="l" fontAlgn="ctr"/>
                      <a:r>
                        <a:rPr lang="en-GB" sz="1600" b="1" i="0" u="none" strike="noStrike" dirty="0">
                          <a:solidFill>
                            <a:srgbClr val="FFFFFF"/>
                          </a:solidFill>
                          <a:effectLst/>
                          <a:latin typeface="Arial" panose="020B0604020202020204" pitchFamily="34" charset="0"/>
                        </a:rPr>
                        <a:t>Success Driver Map - Specific Model</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00000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23296245"/>
                  </a:ext>
                </a:extLst>
              </a:tr>
              <a:tr h="196774">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gridSpan="3">
                  <a:txBody>
                    <a:bodyPr/>
                    <a:lstStyle/>
                    <a:p>
                      <a:pPr algn="l" fontAlgn="t"/>
                      <a:r>
                        <a:rPr lang="en-GB" sz="900" b="0" i="0" u="none" strike="noStrike" dirty="0">
                          <a:solidFill>
                            <a:srgbClr val="FFFFFF"/>
                          </a:solidFill>
                          <a:effectLst/>
                          <a:latin typeface="Arial" panose="020B0604020202020204" pitchFamily="34" charset="0"/>
                        </a:rPr>
                        <a:t>Impact of action plan</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tc>
                  <a:txBody>
                    <a:bodyPr/>
                    <a:lstStyle/>
                    <a:p>
                      <a:pPr algn="ctr" fontAlgn="t"/>
                      <a:r>
                        <a:rPr lang="en-GB" sz="9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0" i="0" u="none" strike="noStrike" dirty="0">
                          <a:solidFill>
                            <a:srgbClr val="FFFFFF"/>
                          </a:solidFill>
                          <a:effectLst/>
                          <a:latin typeface="Arial" panose="020B0604020202020204" pitchFamily="34" charset="0"/>
                        </a:rPr>
                        <a:t>97%</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t"/>
                      <a:r>
                        <a:rPr lang="en-GB" sz="900" b="1" i="0" u="none" strike="noStrike" dirty="0">
                          <a:solidFill>
                            <a:srgbClr val="FFFFFF"/>
                          </a:solidFill>
                          <a:effectLst/>
                          <a:latin typeface="Arial" panose="020B0604020202020204" pitchFamily="34" charset="0"/>
                        </a:rPr>
                        <a:t>£28,960</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l" fontAlgn="t"/>
                      <a:r>
                        <a:rPr lang="en-GB" sz="1400" b="1" i="0" u="none" strike="noStrike" dirty="0">
                          <a:solidFill>
                            <a:srgbClr val="FFFFFF"/>
                          </a:solidFill>
                          <a:effectLst/>
                          <a:latin typeface="Arial" panose="020B0604020202020204" pitchFamily="34" charset="0"/>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730533100"/>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09145983"/>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21272242"/>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105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53622091"/>
                  </a:ext>
                </a:extLst>
              </a:tr>
              <a:tr h="163979">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1050" b="1" i="0" u="none" strike="noStrike" dirty="0">
                          <a:solidFill>
                            <a:srgbClr val="FF0000"/>
                          </a:solidFill>
                          <a:effectLst/>
                          <a:latin typeface="Arial" panose="020B0604020202020204" pitchFamily="34" charset="0"/>
                        </a:rPr>
                        <a:t>Repeat</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0000"/>
                          </a:solidFill>
                          <a:effectLst/>
                          <a:latin typeface="Arial" panose="020B0604020202020204" pitchFamily="34" charset="0"/>
                        </a:rPr>
                        <a:t>New</a:t>
                      </a:r>
                    </a:p>
                  </a:txBody>
                  <a:tcPr marL="0" marR="0" marT="0" marB="0" anchor="b">
                    <a:lnL>
                      <a:noFill/>
                    </a:lnL>
                    <a:lnR>
                      <a:noFill/>
                    </a:lnR>
                    <a:lnT>
                      <a:noFill/>
                    </a:lnT>
                    <a:lnB>
                      <a:noFill/>
                    </a:lnB>
                    <a:solidFill>
                      <a:srgbClr val="FFFFFF"/>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gridSpan="2">
                  <a:txBody>
                    <a:bodyPr/>
                    <a:lstStyle/>
                    <a:p>
                      <a:pPr algn="l" fontAlgn="b"/>
                      <a:r>
                        <a:rPr lang="en-GB" sz="1050" b="1" i="0" u="none" strike="noStrike" dirty="0">
                          <a:effectLst/>
                          <a:latin typeface="Arial" panose="020B0604020202020204" pitchFamily="34" charset="0"/>
                        </a:rPr>
                        <a:t>Action plan </a:t>
                      </a:r>
                    </a:p>
                  </a:txBody>
                  <a:tcPr marL="0" marR="0" marT="0" marB="0" anchor="b">
                    <a:lnL>
                      <a:noFill/>
                    </a:lnL>
                    <a:lnR>
                      <a:noFill/>
                    </a:lnR>
                    <a:lnT>
                      <a:noFill/>
                    </a:lnT>
                    <a:lnB>
                      <a:noFill/>
                    </a:lnB>
                    <a:solidFill>
                      <a:srgbClr val="C0C0C0"/>
                    </a:solidFill>
                  </a:tcPr>
                </a:tc>
                <a:tc hMerge="1">
                  <a:txBody>
                    <a:bodyPr/>
                    <a:lstStyle/>
                    <a:p>
                      <a:endParaRPr lang="en-GB"/>
                    </a:p>
                  </a:txBody>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83935022"/>
                  </a:ext>
                </a:extLst>
              </a:tr>
              <a:tr h="145310">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1050" b="1" i="0" u="none" strike="noStrike" dirty="0">
                          <a:solidFill>
                            <a:srgbClr val="FF0000"/>
                          </a:solidFill>
                          <a:effectLst/>
                          <a:latin typeface="Arial" panose="020B0604020202020204" pitchFamily="34" charset="0"/>
                        </a:rPr>
                        <a:t>business</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ctr" fontAlgn="b"/>
                      <a:r>
                        <a:rPr lang="en-GB" sz="800" b="0" i="0" u="none" strike="noStrike" dirty="0">
                          <a:solidFill>
                            <a:srgbClr val="FFFFFF"/>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GB" sz="1050" b="1" i="0" u="none" strike="noStrike" dirty="0">
                          <a:solidFill>
                            <a:srgbClr val="FF0000"/>
                          </a:solidFill>
                          <a:effectLst/>
                          <a:latin typeface="Arial" panose="020B0604020202020204" pitchFamily="34" charset="0"/>
                        </a:rPr>
                        <a:t>business</a:t>
                      </a:r>
                    </a:p>
                  </a:txBody>
                  <a:tcPr marL="0" marR="0" marT="0" marB="0" anchor="b">
                    <a:lnL>
                      <a:noFill/>
                    </a:lnL>
                    <a:lnR>
                      <a:noFill/>
                    </a:lnR>
                    <a:lnT>
                      <a:noFill/>
                    </a:lnT>
                    <a:lnB>
                      <a:noFill/>
                    </a:lnB>
                    <a:solidFill>
                      <a:srgbClr val="FFFFFF"/>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1050" b="1"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41934307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38127636"/>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20%</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711</a:t>
                      </a: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17307119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Customers</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gridSpan="3">
                  <a:txBody>
                    <a:bodyPr/>
                    <a:lstStyle/>
                    <a:p>
                      <a:pPr algn="l" fontAlgn="b"/>
                      <a:r>
                        <a:rPr lang="en-GB" sz="800" b="0" i="0" u="none" strike="noStrike" dirty="0">
                          <a:effectLst/>
                          <a:latin typeface="Arial" panose="020B0604020202020204" pitchFamily="34" charset="0"/>
                        </a:rPr>
                        <a:t>Re-enquiry rate</a:t>
                      </a:r>
                    </a:p>
                  </a:txBody>
                  <a:tcPr marL="0" marR="0"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Leads</a:t>
                      </a: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413005008"/>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9040702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4070049168"/>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569252381"/>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Enquiries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715339302"/>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53717368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326898966"/>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628483589"/>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Meeting rate</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630593514"/>
                  </a:ext>
                </a:extLst>
              </a:tr>
              <a:tr h="209893">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1600" b="0" i="0" u="none" strike="noStrike" dirty="0">
                        <a:effectLst/>
                        <a:latin typeface="Wingdings" panose="05000000000000000000" pitchFamily="2" charset="2"/>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829114532"/>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962101938"/>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62456375"/>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Meetings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60070742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144113134"/>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71915239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290987501"/>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1" i="0" u="none" strike="noStrike" dirty="0">
                          <a:effectLst/>
                          <a:latin typeface="Arial" panose="020B0604020202020204" pitchFamily="34" charset="0"/>
                        </a:rPr>
                        <a:t>Quote rate</a:t>
                      </a: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0" marR="0" marT="0"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100%</a:t>
                      </a: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96471750"/>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239112014"/>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2825378649"/>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en-GB" sz="1050" b="0" i="0" u="none" strike="noStrike" dirty="0">
                          <a:solidFill>
                            <a:srgbClr val="FF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700" b="0" i="0" u="none" strike="noStrike" dirty="0">
                          <a:effectLst/>
                          <a:latin typeface="Arial" panose="020B0604020202020204" pitchFamily="34" charset="0"/>
                        </a:rPr>
                        <a:t>Sale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578362144"/>
                  </a:ext>
                </a:extLst>
              </a:tr>
              <a:tr h="14692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en-GB" sz="1050" b="1" i="0" u="none" strike="noStrike" dirty="0">
                          <a:solidFill>
                            <a:srgbClr val="FFFFFF"/>
                          </a:solidFill>
                          <a:effectLst/>
                          <a:latin typeface="Arial" panose="020B0604020202020204" pitchFamily="34" charset="0"/>
                        </a:rPr>
                        <a:t>Quotes</a:t>
                      </a:r>
                    </a:p>
                  </a:txBody>
                  <a:tcPr marL="0" marR="0" marT="0" marB="0" anchor="b">
                    <a:lnL>
                      <a:noFill/>
                    </a:lnL>
                    <a:lnR>
                      <a:noFill/>
                    </a:lnR>
                    <a:lnT>
                      <a:noFill/>
                    </a:lnT>
                    <a:lnB>
                      <a:noFill/>
                    </a:lnB>
                    <a:solidFill>
                      <a:srgbClr val="FF0000"/>
                    </a:solidFill>
                  </a:tcPr>
                </a:tc>
                <a:tc>
                  <a:txBody>
                    <a:bodyPr/>
                    <a:lstStyle/>
                    <a:p>
                      <a:pPr algn="l" fontAlgn="ctr"/>
                      <a:r>
                        <a:rPr lang="en-GB" sz="700" b="0" i="0" u="none" strike="noStrike" dirty="0">
                          <a:effectLst/>
                          <a:latin typeface="Arial" panose="020B0604020202020204" pitchFamily="34" charset="0"/>
                        </a:rPr>
                        <a:t>Cost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731</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£0</a:t>
                      </a:r>
                    </a:p>
                  </a:txBody>
                  <a:tcPr marL="0" marR="0" marT="0" marB="0" anchor="ctr">
                    <a:lnL>
                      <a:noFill/>
                    </a:lnL>
                    <a:lnR>
                      <a:noFill/>
                    </a:lnR>
                    <a:lnT>
                      <a:noFill/>
                    </a:lnT>
                    <a:lnB>
                      <a:noFill/>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814933379"/>
                  </a:ext>
                </a:extLst>
              </a:tr>
              <a:tr h="111505">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GB" sz="800" b="0" i="0" u="none" strike="noStrike" dirty="0">
                          <a:solidFill>
                            <a:srgbClr val="FF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700" b="0" i="0" u="none" strike="noStrike" dirty="0">
                          <a:effectLst/>
                          <a:latin typeface="Arial" panose="020B0604020202020204" pitchFamily="34" charset="0"/>
                        </a:rPr>
                        <a:t>Margin</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effectLst/>
                          <a:latin typeface="Arial" panose="020B0604020202020204" pitchFamily="34" charset="0"/>
                        </a:rPr>
                        <a:t>=</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tc>
                  <a:txBody>
                    <a:bodyPr/>
                    <a:lstStyle/>
                    <a:p>
                      <a:pPr algn="l" fontAlgn="b"/>
                      <a:r>
                        <a:rPr lang="en-GB" sz="700" b="0" i="0" u="none" strike="noStrike" dirty="0">
                          <a:effectLst/>
                          <a:latin typeface="Arial" panose="020B0604020202020204" pitchFamily="34" charset="0"/>
                        </a:rPr>
                        <a:t> </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3482265913"/>
                  </a:ext>
                </a:extLst>
              </a:tr>
            </a:tbl>
          </a:graphicData>
        </a:graphic>
      </p:graphicFrame>
      <p:graphicFrame>
        <p:nvGraphicFramePr>
          <p:cNvPr id="24" name="Table 23">
            <a:extLst>
              <a:ext uri="{FF2B5EF4-FFF2-40B4-BE49-F238E27FC236}">
                <a16:creationId xmlns:a16="http://schemas.microsoft.com/office/drawing/2014/main" id="{D77D2FEC-5678-456E-8115-5094B9C67646}"/>
              </a:ext>
            </a:extLst>
          </p:cNvPr>
          <p:cNvGraphicFramePr>
            <a:graphicFrameLocks noGrp="1"/>
          </p:cNvGraphicFramePr>
          <p:nvPr>
            <p:extLst>
              <p:ext uri="{D42A27DB-BD31-4B8C-83A1-F6EECF244321}">
                <p14:modId xmlns:p14="http://schemas.microsoft.com/office/powerpoint/2010/main" val="2815491281"/>
              </p:ext>
            </p:extLst>
          </p:nvPr>
        </p:nvGraphicFramePr>
        <p:xfrm>
          <a:off x="6627785" y="1397491"/>
          <a:ext cx="4999313" cy="4375887"/>
        </p:xfrm>
        <a:graphic>
          <a:graphicData uri="http://schemas.openxmlformats.org/drawingml/2006/table">
            <a:tbl>
              <a:tblPr/>
              <a:tblGrid>
                <a:gridCol w="828080">
                  <a:extLst>
                    <a:ext uri="{9D8B030D-6E8A-4147-A177-3AD203B41FA5}">
                      <a16:colId xmlns:a16="http://schemas.microsoft.com/office/drawing/2014/main" val="233022916"/>
                    </a:ext>
                  </a:extLst>
                </a:gridCol>
                <a:gridCol w="250037">
                  <a:extLst>
                    <a:ext uri="{9D8B030D-6E8A-4147-A177-3AD203B41FA5}">
                      <a16:colId xmlns:a16="http://schemas.microsoft.com/office/drawing/2014/main" val="1444126876"/>
                    </a:ext>
                  </a:extLst>
                </a:gridCol>
                <a:gridCol w="279612">
                  <a:extLst>
                    <a:ext uri="{9D8B030D-6E8A-4147-A177-3AD203B41FA5}">
                      <a16:colId xmlns:a16="http://schemas.microsoft.com/office/drawing/2014/main" val="1301882245"/>
                    </a:ext>
                  </a:extLst>
                </a:gridCol>
                <a:gridCol w="208280">
                  <a:extLst>
                    <a:ext uri="{9D8B030D-6E8A-4147-A177-3AD203B41FA5}">
                      <a16:colId xmlns:a16="http://schemas.microsoft.com/office/drawing/2014/main" val="1001790836"/>
                    </a:ext>
                  </a:extLst>
                </a:gridCol>
                <a:gridCol w="483943">
                  <a:extLst>
                    <a:ext uri="{9D8B030D-6E8A-4147-A177-3AD203B41FA5}">
                      <a16:colId xmlns:a16="http://schemas.microsoft.com/office/drawing/2014/main" val="2700227611"/>
                    </a:ext>
                  </a:extLst>
                </a:gridCol>
                <a:gridCol w="107542">
                  <a:extLst>
                    <a:ext uri="{9D8B030D-6E8A-4147-A177-3AD203B41FA5}">
                      <a16:colId xmlns:a16="http://schemas.microsoft.com/office/drawing/2014/main" val="3113496816"/>
                    </a:ext>
                  </a:extLst>
                </a:gridCol>
                <a:gridCol w="612993">
                  <a:extLst>
                    <a:ext uri="{9D8B030D-6E8A-4147-A177-3AD203B41FA5}">
                      <a16:colId xmlns:a16="http://schemas.microsoft.com/office/drawing/2014/main" val="705482056"/>
                    </a:ext>
                  </a:extLst>
                </a:gridCol>
                <a:gridCol w="150560">
                  <a:extLst>
                    <a:ext uri="{9D8B030D-6E8A-4147-A177-3AD203B41FA5}">
                      <a16:colId xmlns:a16="http://schemas.microsoft.com/office/drawing/2014/main" val="26569855"/>
                    </a:ext>
                  </a:extLst>
                </a:gridCol>
                <a:gridCol w="53772">
                  <a:extLst>
                    <a:ext uri="{9D8B030D-6E8A-4147-A177-3AD203B41FA5}">
                      <a16:colId xmlns:a16="http://schemas.microsoft.com/office/drawing/2014/main" val="462741260"/>
                    </a:ext>
                  </a:extLst>
                </a:gridCol>
                <a:gridCol w="559223">
                  <a:extLst>
                    <a:ext uri="{9D8B030D-6E8A-4147-A177-3AD203B41FA5}">
                      <a16:colId xmlns:a16="http://schemas.microsoft.com/office/drawing/2014/main" val="533190856"/>
                    </a:ext>
                  </a:extLst>
                </a:gridCol>
                <a:gridCol w="569977">
                  <a:extLst>
                    <a:ext uri="{9D8B030D-6E8A-4147-A177-3AD203B41FA5}">
                      <a16:colId xmlns:a16="http://schemas.microsoft.com/office/drawing/2014/main" val="2733814392"/>
                    </a:ext>
                  </a:extLst>
                </a:gridCol>
                <a:gridCol w="895294">
                  <a:extLst>
                    <a:ext uri="{9D8B030D-6E8A-4147-A177-3AD203B41FA5}">
                      <a16:colId xmlns:a16="http://schemas.microsoft.com/office/drawing/2014/main" val="301715815"/>
                    </a:ext>
                  </a:extLst>
                </a:gridCol>
              </a:tblGrid>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52476897"/>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845988181"/>
                  </a:ext>
                </a:extLst>
              </a:tr>
              <a:tr h="137343">
                <a:tc>
                  <a:txBody>
                    <a:bodyPr/>
                    <a:lstStyle/>
                    <a:p>
                      <a:pPr algn="l" fontAlgn="b"/>
                      <a:r>
                        <a:rPr lang="en-GB" sz="800" b="1" i="0" u="none" strike="noStrike" dirty="0">
                          <a:effectLst/>
                          <a:latin typeface="Arial" panose="020B0604020202020204" pitchFamily="34" charset="0"/>
                        </a:rPr>
                        <a:t>Win rate</a:t>
                      </a:r>
                    </a:p>
                  </a:txBody>
                  <a:tcPr marL="8079" marR="8079" marT="8079"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1"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a:t>
                      </a: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90%</a:t>
                      </a: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040769124"/>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83197932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257557047"/>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658</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870393984"/>
                  </a:ext>
                </a:extLst>
              </a:tr>
              <a:tr h="189048">
                <a:tc>
                  <a:txBody>
                    <a:bodyPr/>
                    <a:lstStyle/>
                    <a:p>
                      <a:pPr algn="l" fontAlgn="b"/>
                      <a:r>
                        <a:rPr lang="en-GB" sz="1200" b="1" i="0" u="none" strike="noStrike" dirty="0">
                          <a:solidFill>
                            <a:srgbClr val="FFFFFF"/>
                          </a:solidFill>
                          <a:effectLst/>
                          <a:latin typeface="Arial" panose="020B0604020202020204" pitchFamily="34" charset="0"/>
                        </a:rPr>
                        <a:t>Jobs</a:t>
                      </a:r>
                    </a:p>
                  </a:txBody>
                  <a:tcPr marL="8079" marR="8079" marT="8079" marB="0" anchor="b">
                    <a:lnL>
                      <a:noFill/>
                    </a:lnL>
                    <a:lnR>
                      <a:noFill/>
                    </a:lnR>
                    <a:lnT>
                      <a:noFill/>
                    </a:lnT>
                    <a:lnB>
                      <a:noFill/>
                    </a:lnB>
                    <a:solidFill>
                      <a:srgbClr val="FF0000"/>
                    </a:solidFill>
                  </a:tcPr>
                </a:tc>
                <a:tc>
                  <a:txBody>
                    <a:bodyPr/>
                    <a:lstStyle/>
                    <a:p>
                      <a:pPr algn="l" fontAlgn="ctr"/>
                      <a:r>
                        <a:rPr lang="en-GB" sz="800" b="0" i="0" u="none" strike="noStrike" dirty="0">
                          <a:effectLst/>
                          <a:latin typeface="Arial" panose="020B0604020202020204" pitchFamily="34" charset="0"/>
                        </a:rPr>
                        <a:t>Cost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658</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£100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65,800</a:t>
                      </a: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92359972"/>
                  </a:ext>
                </a:extLst>
              </a:tr>
              <a:tr h="137343">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-£65,800</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061837732"/>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59297508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291965422"/>
                  </a:ext>
                </a:extLst>
              </a:tr>
              <a:tr h="137343">
                <a:tc gridSpan="3">
                  <a:txBody>
                    <a:bodyPr/>
                    <a:lstStyle/>
                    <a:p>
                      <a:pPr algn="l" fontAlgn="b"/>
                      <a:r>
                        <a:rPr lang="en-GB" sz="800" b="1" i="0" u="none" strike="noStrike" dirty="0">
                          <a:effectLst/>
                          <a:latin typeface="Arial" panose="020B0604020202020204" pitchFamily="34" charset="0"/>
                        </a:rPr>
                        <a:t>Average value of a job</a:t>
                      </a:r>
                    </a:p>
                  </a:txBody>
                  <a:tcPr marL="8079" marR="8079" marT="8079"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800" b="1" i="0" u="none" strike="noStrike" dirty="0">
                          <a:effectLst/>
                          <a:latin typeface="Arial" panose="020B0604020202020204" pitchFamily="34" charset="0"/>
                        </a:rPr>
                        <a:t>=</a:t>
                      </a:r>
                    </a:p>
                  </a:txBody>
                  <a:tcPr marL="8079" marR="8079" marT="8079" marB="0" anchor="b">
                    <a:lnL>
                      <a:noFill/>
                    </a:lnL>
                    <a:lnR>
                      <a:noFill/>
                    </a:lnR>
                    <a:lnT>
                      <a:noFill/>
                    </a:lnT>
                    <a:lnB>
                      <a:noFill/>
                    </a:lnB>
                  </a:tcPr>
                </a:tc>
                <a:tc>
                  <a:txBody>
                    <a:bodyPr/>
                    <a:lstStyle/>
                    <a:p>
                      <a:pPr algn="ctr" fontAlgn="b"/>
                      <a:r>
                        <a:rPr lang="en-GB" sz="800" b="1" i="0" u="none" strike="noStrike" dirty="0">
                          <a:effectLst/>
                          <a:latin typeface="Arial" panose="020B0604020202020204" pitchFamily="34" charset="0"/>
                        </a:rPr>
                        <a:t>£220</a:t>
                      </a: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178968266"/>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63028104"/>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577787341"/>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658</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£220</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£144,760</a:t>
                      </a: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150365559"/>
                  </a:ext>
                </a:extLst>
              </a:tr>
              <a:tr h="189048">
                <a:tc>
                  <a:txBody>
                    <a:bodyPr/>
                    <a:lstStyle/>
                    <a:p>
                      <a:pPr algn="l" fontAlgn="b"/>
                      <a:r>
                        <a:rPr lang="en-GB" sz="1200" b="1" i="0" u="none" strike="noStrike" dirty="0">
                          <a:solidFill>
                            <a:srgbClr val="FFFFFF"/>
                          </a:solidFill>
                          <a:effectLst/>
                          <a:latin typeface="Arial" panose="020B0604020202020204" pitchFamily="34" charset="0"/>
                        </a:rPr>
                        <a:t>Sales</a:t>
                      </a:r>
                    </a:p>
                  </a:txBody>
                  <a:tcPr marL="8079" marR="8079" marT="8079" marB="0" anchor="b">
                    <a:lnL>
                      <a:noFill/>
                    </a:lnL>
                    <a:lnR>
                      <a:noFill/>
                    </a:lnR>
                    <a:lnT>
                      <a:noFill/>
                    </a:lnT>
                    <a:lnB>
                      <a:noFill/>
                    </a:lnB>
                    <a:solidFill>
                      <a:srgbClr val="FF0000"/>
                    </a:solidFill>
                  </a:tcPr>
                </a:tc>
                <a:tc>
                  <a:txBody>
                    <a:bodyPr/>
                    <a:lstStyle/>
                    <a:p>
                      <a:pPr algn="l" fontAlgn="ctr"/>
                      <a:r>
                        <a:rPr lang="en-GB" sz="800" b="0" i="0" u="none" strike="noStrike" dirty="0">
                          <a:effectLst/>
                          <a:latin typeface="Arial" panose="020B0604020202020204" pitchFamily="34" charset="0"/>
                        </a:rPr>
                        <a:t>Cost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658</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£0</a:t>
                      </a:r>
                    </a:p>
                  </a:txBody>
                  <a:tcPr marL="8079" marR="8079" marT="8079" marB="0" anchor="ctr">
                    <a:lnL>
                      <a:noFill/>
                    </a:lnL>
                    <a:lnR>
                      <a:noFill/>
                    </a:lnR>
                    <a:lnT>
                      <a:noFill/>
                    </a:lnT>
                    <a:lnB>
                      <a:noFill/>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£0</a:t>
                      </a: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150267555"/>
                  </a:ext>
                </a:extLst>
              </a:tr>
              <a:tr h="137343">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£144,760</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447711191"/>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59786707"/>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2345783111"/>
                  </a:ext>
                </a:extLst>
              </a:tr>
              <a:tr h="137343">
                <a:tc gridSpan="2">
                  <a:txBody>
                    <a:bodyPr/>
                    <a:lstStyle/>
                    <a:p>
                      <a:pPr algn="l" fontAlgn="b"/>
                      <a:r>
                        <a:rPr lang="en-GB" sz="800" b="1" i="0" u="none" strike="noStrike" dirty="0">
                          <a:effectLst/>
                          <a:latin typeface="Arial" panose="020B0604020202020204" pitchFamily="34" charset="0"/>
                        </a:rPr>
                        <a:t>Gives results of….</a:t>
                      </a:r>
                    </a:p>
                  </a:txBody>
                  <a:tcPr marL="8079" marR="8079" marT="8079" marB="0" anchor="b">
                    <a:lnL>
                      <a:noFill/>
                    </a:lnL>
                    <a:lnR>
                      <a:noFill/>
                    </a:lnR>
                    <a:lnT>
                      <a:noFill/>
                    </a:lnT>
                    <a:lnB>
                      <a:noFill/>
                    </a:lnB>
                  </a:tcPr>
                </a:tc>
                <a:tc hMerge="1">
                  <a:txBody>
                    <a:bodyPr/>
                    <a:lstStyle/>
                    <a:p>
                      <a:endParaRPr lang="en-GB"/>
                    </a:p>
                  </a:txBody>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1076098129"/>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740622631"/>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tc>
                  <a:txBody>
                    <a:bodyPr/>
                    <a:lstStyle/>
                    <a:p>
                      <a:pPr algn="l" fontAlgn="b"/>
                      <a:r>
                        <a:rPr lang="en-GB" sz="800" b="0" i="0" u="none" strike="noStrike" dirty="0">
                          <a:effectLst/>
                          <a:latin typeface="Arial" panose="020B0604020202020204" pitchFamily="34" charset="0"/>
                        </a:rPr>
                        <a:t> </a:t>
                      </a:r>
                    </a:p>
                  </a:txBody>
                  <a:tcPr marL="8079" marR="8079" marT="8079" marB="0" anchor="b">
                    <a:lnL>
                      <a:noFill/>
                    </a:lnL>
                    <a:lnR>
                      <a:noFill/>
                    </a:lnR>
                    <a:lnT>
                      <a:noFill/>
                    </a:lnT>
                    <a:lnB>
                      <a:noFill/>
                    </a:lnB>
                    <a:solidFill>
                      <a:srgbClr val="C0C0C0"/>
                    </a:solidFill>
                  </a:tcPr>
                </a:tc>
                <a:extLst>
                  <a:ext uri="{0D108BD9-81ED-4DB2-BD59-A6C34878D82A}">
                    <a16:rowId xmlns:a16="http://schemas.microsoft.com/office/drawing/2014/main" val="3007654269"/>
                  </a:ext>
                </a:extLst>
              </a:tr>
              <a:tr h="240754">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ctr"/>
                      <a:r>
                        <a:rPr lang="en-GB" sz="800" b="0" i="0" u="none" strike="noStrike" dirty="0">
                          <a:effectLst/>
                          <a:latin typeface="Arial" panose="020B0604020202020204" pitchFamily="34" charset="0"/>
                        </a:rPr>
                        <a:t>Sales</a:t>
                      </a:r>
                    </a:p>
                  </a:txBody>
                  <a:tcPr marL="8079" marR="8079" marT="8079"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GB" sz="800" b="0" i="0" u="none" strike="noStrike" dirty="0">
                          <a:solidFill>
                            <a:srgbClr val="FFFFFF"/>
                          </a:solidFill>
                          <a:effectLst/>
                          <a:latin typeface="Arial" panose="020B0604020202020204" pitchFamily="34" charset="0"/>
                        </a:rPr>
                        <a:t>£144,760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3173179233"/>
                  </a:ext>
                </a:extLst>
              </a:tr>
              <a:tr h="189048">
                <a:tc>
                  <a:txBody>
                    <a:bodyPr/>
                    <a:lstStyle/>
                    <a:p>
                      <a:pPr algn="l" fontAlgn="b"/>
                      <a:r>
                        <a:rPr lang="en-GB" sz="12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4">
                  <a:txBody>
                    <a:bodyPr/>
                    <a:lstStyle/>
                    <a:p>
                      <a:pPr algn="l" fontAlgn="ctr"/>
                      <a:r>
                        <a:rPr lang="en-GB" sz="800" b="0" i="0" u="none" strike="noStrike" dirty="0">
                          <a:effectLst/>
                          <a:latin typeface="Arial" panose="020B0604020202020204" pitchFamily="34" charset="0"/>
                        </a:rPr>
                        <a:t>Variable (activity) costs</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tc hMerge="1">
                  <a:txBody>
                    <a:bodyPr/>
                    <a:lstStyle/>
                    <a:p>
                      <a:endParaRPr lang="en-GB"/>
                    </a:p>
                  </a:txBody>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£65,800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955247351"/>
                  </a:ext>
                </a:extLst>
              </a:tr>
              <a:tr h="189048">
                <a:tc>
                  <a:txBody>
                    <a:bodyPr/>
                    <a:lstStyle/>
                    <a:p>
                      <a:pPr algn="l" fontAlgn="b"/>
                      <a:r>
                        <a:rPr lang="en-GB" sz="1200" b="1" i="0" u="none" strike="noStrike" dirty="0">
                          <a:solidFill>
                            <a:srgbClr val="FFFFFF"/>
                          </a:solidFill>
                          <a:effectLst/>
                          <a:latin typeface="Arial" panose="020B0604020202020204" pitchFamily="34" charset="0"/>
                        </a:rPr>
                        <a:t>Results</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2">
                  <a:txBody>
                    <a:bodyPr/>
                    <a:lstStyle/>
                    <a:p>
                      <a:pPr algn="l" fontAlgn="ctr"/>
                      <a:r>
                        <a:rPr lang="en-GB" sz="800" b="0" i="0" u="none" strike="noStrike" dirty="0">
                          <a:effectLst/>
                          <a:latin typeface="Arial" panose="020B0604020202020204" pitchFamily="34" charset="0"/>
                        </a:rPr>
                        <a:t>Margin</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a:noFill/>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£78,960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a:noFill/>
                    </a:lnB>
                    <a:solidFill>
                      <a:srgbClr val="FFFFFF"/>
                    </a:solidFill>
                  </a:tcPr>
                </a:tc>
                <a:extLst>
                  <a:ext uri="{0D108BD9-81ED-4DB2-BD59-A6C34878D82A}">
                    <a16:rowId xmlns:a16="http://schemas.microsoft.com/office/drawing/2014/main" val="3808429410"/>
                  </a:ext>
                </a:extLst>
              </a:tr>
              <a:tr h="189048">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0000"/>
                    </a:solidFill>
                  </a:tcPr>
                </a:tc>
                <a:tc gridSpan="3">
                  <a:txBody>
                    <a:bodyPr/>
                    <a:lstStyle/>
                    <a:p>
                      <a:pPr algn="l" fontAlgn="ctr"/>
                      <a:r>
                        <a:rPr lang="en-GB" sz="800" b="0" i="0" u="none" strike="noStrike" dirty="0">
                          <a:effectLst/>
                          <a:latin typeface="Arial" panose="020B0604020202020204" pitchFamily="34" charset="0"/>
                        </a:rPr>
                        <a:t>Other costs</a:t>
                      </a:r>
                    </a:p>
                  </a:txBody>
                  <a:tcPr marL="8079" marR="8079" marT="8079"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GB"/>
                    </a:p>
                  </a:txBody>
                  <a:tcPr/>
                </a:tc>
                <a:tc hMerge="1">
                  <a:txBody>
                    <a:bodyPr/>
                    <a:lstStyle/>
                    <a:p>
                      <a:endParaRPr lang="en-GB"/>
                    </a:p>
                  </a:txBody>
                  <a:tcPr>
                    <a:lnL w="12700" cmpd="sng">
                      <a:noFill/>
                      <a:prstDash val="solid"/>
                    </a:lnL>
                    <a:lnT w="12700" cmpd="sng">
                      <a:noFill/>
                      <a:prstDash val="solid"/>
                    </a:lnT>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a:noFill/>
                    </a:lnR>
                    <a:lnT>
                      <a:noFill/>
                    </a:lnT>
                    <a:lnB>
                      <a:noFill/>
                    </a:lnB>
                  </a:tcPr>
                </a:tc>
                <a:tc>
                  <a:txBody>
                    <a:bodyPr/>
                    <a:lstStyle/>
                    <a:p>
                      <a:pPr algn="ctr" fontAlgn="ctr"/>
                      <a:endParaRPr lang="en-GB" sz="800" b="0" i="0" u="none" strike="noStrike" dirty="0">
                        <a:effectLst/>
                        <a:latin typeface="Arial" panose="020B0604020202020204" pitchFamily="34" charset="0"/>
                      </a:endParaRPr>
                    </a:p>
                  </a:txBody>
                  <a:tcPr marL="8079" marR="8079" marT="80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GB" sz="800" b="0" i="0" u="none" strike="noStrike" dirty="0">
                          <a:solidFill>
                            <a:srgbClr val="FFFFFF"/>
                          </a:solidFill>
                          <a:effectLst/>
                          <a:latin typeface="Arial" panose="020B0604020202020204" pitchFamily="34" charset="0"/>
                        </a:rPr>
                        <a:t>£20,000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808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8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200" b="1" i="0" u="none" strike="noStrike" dirty="0">
                          <a:solidFill>
                            <a:srgbClr val="FFFFFF"/>
                          </a:solidFill>
                          <a:effectLst/>
                          <a:latin typeface="Arial" panose="020B0604020202020204" pitchFamily="34" charset="0"/>
                        </a:rPr>
                        <a:t> </a:t>
                      </a:r>
                    </a:p>
                  </a:txBody>
                  <a:tcPr marL="8079" marR="8079" marT="807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77526"/>
                  </a:ext>
                </a:extLst>
              </a:tr>
              <a:tr h="177738">
                <a:tc>
                  <a:txBody>
                    <a:bodyPr/>
                    <a:lstStyle/>
                    <a:p>
                      <a:pPr algn="l" fontAlgn="b"/>
                      <a:r>
                        <a:rPr lang="en-GB" sz="800" b="0" i="0" u="none" strike="noStrike" dirty="0">
                          <a:solidFill>
                            <a:srgbClr val="FF0000"/>
                          </a:solidFill>
                          <a:effectLst/>
                          <a:latin typeface="Arial" panose="020B0604020202020204" pitchFamily="34" charset="0"/>
                        </a:rPr>
                        <a:t> </a:t>
                      </a:r>
                    </a:p>
                  </a:txBody>
                  <a:tcPr marL="8079" marR="8079" marT="80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gridSpan="2">
                  <a:txBody>
                    <a:bodyPr/>
                    <a:lstStyle/>
                    <a:p>
                      <a:pPr algn="l" fontAlgn="ctr"/>
                      <a:r>
                        <a:rPr lang="en-GB" sz="800" b="0" i="0" u="none" strike="noStrike" dirty="0">
                          <a:effectLst/>
                          <a:latin typeface="Arial" panose="020B0604020202020204" pitchFamily="34" charset="0"/>
                        </a:rPr>
                        <a:t>Profit</a:t>
                      </a:r>
                    </a:p>
                  </a:txBody>
                  <a:tcPr marL="8079" marR="8079" marT="8079"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effectLst/>
                          <a:latin typeface="Arial" panose="020B0604020202020204" pitchFamily="34" charset="0"/>
                        </a:rPr>
                        <a:t> </a:t>
                      </a:r>
                    </a:p>
                  </a:txBody>
                  <a:tcPr marL="8079" marR="8079" marT="80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dirty="0">
                          <a:solidFill>
                            <a:srgbClr val="FFFFFF"/>
                          </a:solidFill>
                          <a:effectLst/>
                          <a:latin typeface="Arial" panose="020B0604020202020204" pitchFamily="34" charset="0"/>
                        </a:rPr>
                        <a:t>£58,960</a:t>
                      </a:r>
                    </a:p>
                  </a:txBody>
                  <a:tcPr marL="8079" marR="8079" marT="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l" fontAlgn="b"/>
                      <a:r>
                        <a:rPr lang="en-GB" sz="900" b="1" i="0" u="none" strike="noStrike" dirty="0">
                          <a:solidFill>
                            <a:srgbClr val="FFFFFF"/>
                          </a:solidFill>
                          <a:effectLst/>
                          <a:latin typeface="Arial" panose="020B0604020202020204" pitchFamily="34" charset="0"/>
                        </a:rPr>
                        <a:t>Change in profits</a:t>
                      </a:r>
                    </a:p>
                  </a:txBody>
                  <a:tcPr marL="8079" marR="8079" marT="807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n-GB"/>
                    </a:p>
                  </a:txBody>
                  <a:tcPr/>
                </a:tc>
                <a:tc hMerge="1">
                  <a:txBody>
                    <a:bodyPr/>
                    <a:lstStyle/>
                    <a:p>
                      <a:endParaRPr lang="en-GB"/>
                    </a:p>
                  </a:txBody>
                  <a:tcPr/>
                </a:tc>
                <a:tc>
                  <a:txBody>
                    <a:bodyPr/>
                    <a:lstStyle/>
                    <a:p>
                      <a:pPr algn="ctr" fontAlgn="ctr"/>
                      <a:r>
                        <a:rPr lang="en-GB" sz="1100" b="1" i="0" u="none" strike="noStrike" dirty="0">
                          <a:solidFill>
                            <a:srgbClr val="000000"/>
                          </a:solidFill>
                          <a:effectLst/>
                          <a:latin typeface="Arial" panose="020B0604020202020204" pitchFamily="34" charset="0"/>
                        </a:rPr>
                        <a:t>£28,960</a:t>
                      </a:r>
                    </a:p>
                  </a:txBody>
                  <a:tcPr marL="8079" marR="8079" marT="8079"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2931342"/>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GB" sz="800" b="0" i="0" u="none" strike="noStrike" dirty="0">
                        <a:effectLst/>
                        <a:latin typeface="Arial" panose="020B0604020202020204" pitchFamily="34" charset="0"/>
                      </a:endParaRPr>
                    </a:p>
                  </a:txBody>
                  <a:tcPr marL="8079" marR="8079" marT="8079"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GB" sz="700" b="0" i="0" u="none" strike="noStrike" dirty="0">
                          <a:effectLst/>
                          <a:latin typeface="Arial" panose="020B0604020202020204" pitchFamily="34" charset="0"/>
                        </a:rPr>
                        <a:t> </a:t>
                      </a:r>
                    </a:p>
                  </a:txBody>
                  <a:tcPr marL="8079" marR="8079" marT="8079"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343900"/>
                  </a:ext>
                </a:extLst>
              </a:tr>
              <a:tr h="137343">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a:txBody>
                    <a:bodyPr/>
                    <a:lstStyle/>
                    <a:p>
                      <a:pPr algn="l" fontAlgn="b"/>
                      <a:endParaRPr lang="en-GB" sz="800" b="0" i="0" u="none" strike="noStrike" dirty="0">
                        <a:effectLst/>
                        <a:latin typeface="Arial" panose="020B0604020202020204" pitchFamily="34" charset="0"/>
                      </a:endParaRPr>
                    </a:p>
                  </a:txBody>
                  <a:tcPr marL="8079" marR="8079" marT="8079" marB="0" anchor="b">
                    <a:lnL>
                      <a:noFill/>
                    </a:lnL>
                    <a:lnR>
                      <a:noFill/>
                    </a:lnR>
                    <a:lnT>
                      <a:noFill/>
                    </a:lnT>
                    <a:lnB>
                      <a:noFill/>
                    </a:lnB>
                  </a:tcPr>
                </a:tc>
                <a:tc gridSpan="3">
                  <a:txBody>
                    <a:bodyPr/>
                    <a:lstStyle/>
                    <a:p>
                      <a:pPr algn="l" fontAlgn="b"/>
                      <a:r>
                        <a:rPr lang="en-GB" sz="800" b="0" i="0" u="none" strike="noStrike" dirty="0">
                          <a:effectLst/>
                          <a:latin typeface="Arial" panose="020B0604020202020204" pitchFamily="34" charset="0"/>
                        </a:rPr>
                        <a:t>Profit before changes</a:t>
                      </a:r>
                    </a:p>
                  </a:txBody>
                  <a:tcPr marL="8079" marR="8079" marT="8079"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r>
                        <a:rPr lang="en-GB" sz="800" b="0" i="0" u="none" strike="noStrike" dirty="0">
                          <a:effectLst/>
                          <a:latin typeface="Arial" panose="020B0604020202020204" pitchFamily="34" charset="0"/>
                        </a:rPr>
                        <a:t>£30,000</a:t>
                      </a:r>
                    </a:p>
                  </a:txBody>
                  <a:tcPr marL="8079" marR="8079" marT="8079" marB="0" anchor="b">
                    <a:lnL>
                      <a:noFill/>
                    </a:lnL>
                    <a:lnR>
                      <a:noFill/>
                    </a:lnR>
                    <a:lnT>
                      <a:noFill/>
                    </a:lnT>
                    <a:lnB>
                      <a:noFill/>
                    </a:lnB>
                  </a:tcPr>
                </a:tc>
                <a:extLst>
                  <a:ext uri="{0D108BD9-81ED-4DB2-BD59-A6C34878D82A}">
                    <a16:rowId xmlns:a16="http://schemas.microsoft.com/office/drawing/2014/main" val="1843018583"/>
                  </a:ext>
                </a:extLst>
              </a:tr>
            </a:tbl>
          </a:graphicData>
        </a:graphic>
      </p:graphicFrame>
      <p:cxnSp>
        <p:nvCxnSpPr>
          <p:cNvPr id="28" name="Straight Arrow Connector 27">
            <a:extLst>
              <a:ext uri="{FF2B5EF4-FFF2-40B4-BE49-F238E27FC236}">
                <a16:creationId xmlns:a16="http://schemas.microsoft.com/office/drawing/2014/main" id="{05CEC082-3929-4D11-AD18-012F1108AE48}"/>
              </a:ext>
            </a:extLst>
          </p:cNvPr>
          <p:cNvCxnSpPr>
            <a:cxnSpLocks/>
          </p:cNvCxnSpPr>
          <p:nvPr/>
        </p:nvCxnSpPr>
        <p:spPr>
          <a:xfrm>
            <a:off x="1532989" y="3718561"/>
            <a:ext cx="0" cy="6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359569C-7026-4B93-ACE7-4C28A26A0BC9}"/>
              </a:ext>
            </a:extLst>
          </p:cNvPr>
          <p:cNvCxnSpPr>
            <a:cxnSpLocks/>
          </p:cNvCxnSpPr>
          <p:nvPr/>
        </p:nvCxnSpPr>
        <p:spPr>
          <a:xfrm>
            <a:off x="1537340" y="4929050"/>
            <a:ext cx="0" cy="4833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F4A0136-8F48-430E-AE7E-55C38B4F4AE7}"/>
              </a:ext>
            </a:extLst>
          </p:cNvPr>
          <p:cNvCxnSpPr>
            <a:cxnSpLocks/>
          </p:cNvCxnSpPr>
          <p:nvPr/>
        </p:nvCxnSpPr>
        <p:spPr>
          <a:xfrm>
            <a:off x="6606294" y="1397491"/>
            <a:ext cx="0" cy="6618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C67CA31-7B32-4AEA-BA88-4B1B5890AC4C}"/>
              </a:ext>
            </a:extLst>
          </p:cNvPr>
          <p:cNvCxnSpPr>
            <a:cxnSpLocks/>
          </p:cNvCxnSpPr>
          <p:nvPr/>
        </p:nvCxnSpPr>
        <p:spPr>
          <a:xfrm>
            <a:off x="6601658" y="2673531"/>
            <a:ext cx="0" cy="5791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F07D4CF2-F4B3-4993-92B9-7498A78CEF86}"/>
              </a:ext>
            </a:extLst>
          </p:cNvPr>
          <p:cNvCxnSpPr/>
          <p:nvPr/>
        </p:nvCxnSpPr>
        <p:spPr>
          <a:xfrm rot="10800000">
            <a:off x="2281646" y="2299063"/>
            <a:ext cx="4214948" cy="1288868"/>
          </a:xfrm>
          <a:prstGeom prst="bentConnector3">
            <a:avLst>
              <a:gd name="adj1" fmla="val 8884"/>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25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3B929-ADCC-4820-82B5-12A1EBAB1CAA}"/>
              </a:ext>
            </a:extLst>
          </p:cNvPr>
          <p:cNvSpPr>
            <a:spLocks noGrp="1"/>
          </p:cNvSpPr>
          <p:nvPr>
            <p:ph type="title"/>
          </p:nvPr>
        </p:nvSpPr>
        <p:spPr/>
        <p:txBody>
          <a:bodyPr/>
          <a:lstStyle/>
          <a:p>
            <a:r>
              <a:rPr lang="en-GB" dirty="0"/>
              <a:t>Completeness of income</a:t>
            </a:r>
          </a:p>
        </p:txBody>
      </p:sp>
      <p:sp>
        <p:nvSpPr>
          <p:cNvPr id="3" name="Content Placeholder 2">
            <a:extLst>
              <a:ext uri="{FF2B5EF4-FFF2-40B4-BE49-F238E27FC236}">
                <a16:creationId xmlns:a16="http://schemas.microsoft.com/office/drawing/2014/main" id="{CEF82B74-116A-45E3-B4DD-B7B7A5D0E480}"/>
              </a:ext>
            </a:extLst>
          </p:cNvPr>
          <p:cNvSpPr>
            <a:spLocks noGrp="1"/>
          </p:cNvSpPr>
          <p:nvPr>
            <p:ph idx="1"/>
          </p:nvPr>
        </p:nvSpPr>
        <p:spPr>
          <a:xfrm>
            <a:off x="838200" y="1301261"/>
            <a:ext cx="10515600" cy="4875701"/>
          </a:xfrm>
        </p:spPr>
        <p:txBody>
          <a:bodyPr anchor="t"/>
          <a:lstStyle/>
          <a:p>
            <a:pPr>
              <a:lnSpc>
                <a:spcPct val="200000"/>
              </a:lnSpc>
            </a:pPr>
            <a:r>
              <a:rPr lang="en-GB" dirty="0"/>
              <a:t>Really important</a:t>
            </a:r>
          </a:p>
          <a:p>
            <a:pPr>
              <a:lnSpc>
                <a:spcPct val="200000"/>
              </a:lnSpc>
            </a:pPr>
            <a:r>
              <a:rPr lang="en-GB" dirty="0"/>
              <a:t>Could be email folders</a:t>
            </a:r>
          </a:p>
          <a:p>
            <a:pPr>
              <a:lnSpc>
                <a:spcPct val="200000"/>
              </a:lnSpc>
            </a:pPr>
            <a:r>
              <a:rPr lang="en-GB" dirty="0"/>
              <a:t>First client</a:t>
            </a:r>
          </a:p>
        </p:txBody>
      </p:sp>
    </p:spTree>
    <p:extLst>
      <p:ext uri="{BB962C8B-B14F-4D97-AF65-F5344CB8AC3E}">
        <p14:creationId xmlns:p14="http://schemas.microsoft.com/office/powerpoint/2010/main" val="2493385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5294-C036-43C0-A964-627478E1FB20}"/>
              </a:ext>
            </a:extLst>
          </p:cNvPr>
          <p:cNvSpPr>
            <a:spLocks noGrp="1"/>
          </p:cNvSpPr>
          <p:nvPr>
            <p:ph type="title"/>
          </p:nvPr>
        </p:nvSpPr>
        <p:spPr/>
        <p:txBody>
          <a:bodyPr>
            <a:noAutofit/>
          </a:bodyPr>
          <a:lstStyle/>
          <a:p>
            <a:r>
              <a:rPr lang="en-GB" sz="3600" dirty="0"/>
              <a:t>Final bit on systems –</a:t>
            </a:r>
            <a:br>
              <a:rPr lang="en-GB" sz="3600" dirty="0"/>
            </a:br>
            <a:r>
              <a:rPr lang="en-GB" sz="3600" dirty="0"/>
              <a:t> Technology Automation</a:t>
            </a:r>
          </a:p>
        </p:txBody>
      </p:sp>
      <p:sp>
        <p:nvSpPr>
          <p:cNvPr id="3" name="Content Placeholder 2">
            <a:extLst>
              <a:ext uri="{FF2B5EF4-FFF2-40B4-BE49-F238E27FC236}">
                <a16:creationId xmlns:a16="http://schemas.microsoft.com/office/drawing/2014/main" id="{057BDF78-1F09-4A1F-8C16-9D815A577730}"/>
              </a:ext>
            </a:extLst>
          </p:cNvPr>
          <p:cNvSpPr>
            <a:spLocks noGrp="1"/>
          </p:cNvSpPr>
          <p:nvPr>
            <p:ph idx="1"/>
          </p:nvPr>
        </p:nvSpPr>
        <p:spPr/>
        <p:txBody>
          <a:bodyPr/>
          <a:lstStyle/>
          <a:p>
            <a:pPr>
              <a:lnSpc>
                <a:spcPct val="200000"/>
              </a:lnSpc>
            </a:pPr>
            <a:r>
              <a:rPr lang="en-GB" dirty="0"/>
              <a:t>Scan in purchase invoices</a:t>
            </a:r>
          </a:p>
          <a:p>
            <a:pPr>
              <a:lnSpc>
                <a:spcPct val="200000"/>
              </a:lnSpc>
            </a:pPr>
            <a:r>
              <a:rPr lang="en-GB" dirty="0"/>
              <a:t>Automate the production and distribution of repeating sales </a:t>
            </a:r>
          </a:p>
          <a:p>
            <a:pPr>
              <a:lnSpc>
                <a:spcPct val="200000"/>
              </a:lnSpc>
            </a:pPr>
            <a:r>
              <a:rPr lang="en-GB" dirty="0"/>
              <a:t>Automate the chasing of money that your clients owe you </a:t>
            </a:r>
          </a:p>
          <a:p>
            <a:pPr>
              <a:lnSpc>
                <a:spcPct val="200000"/>
              </a:lnSpc>
            </a:pPr>
            <a:endParaRPr lang="en-GB" dirty="0"/>
          </a:p>
        </p:txBody>
      </p:sp>
    </p:spTree>
    <p:extLst>
      <p:ext uri="{BB962C8B-B14F-4D97-AF65-F5344CB8AC3E}">
        <p14:creationId xmlns:p14="http://schemas.microsoft.com/office/powerpoint/2010/main" val="367522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B8A8-739D-4AAE-A319-B111F5670113}"/>
              </a:ext>
            </a:extLst>
          </p:cNvPr>
          <p:cNvSpPr>
            <a:spLocks noGrp="1"/>
          </p:cNvSpPr>
          <p:nvPr>
            <p:ph type="title"/>
          </p:nvPr>
        </p:nvSpPr>
        <p:spPr/>
        <p:txBody>
          <a:bodyPr>
            <a:normAutofit fontScale="90000"/>
          </a:bodyPr>
          <a:lstStyle/>
          <a:p>
            <a:r>
              <a:rPr lang="en-GB" dirty="0"/>
              <a:t>Only 8 ways to improve the profitability of any business – 3 relate to costs</a:t>
            </a:r>
          </a:p>
        </p:txBody>
      </p:sp>
      <p:sp>
        <p:nvSpPr>
          <p:cNvPr id="3" name="Content Placeholder 2">
            <a:extLst>
              <a:ext uri="{FF2B5EF4-FFF2-40B4-BE49-F238E27FC236}">
                <a16:creationId xmlns:a16="http://schemas.microsoft.com/office/drawing/2014/main" id="{6365ED96-7A51-4267-B25F-14BB0AA68A2D}"/>
              </a:ext>
            </a:extLst>
          </p:cNvPr>
          <p:cNvSpPr>
            <a:spLocks noGrp="1"/>
          </p:cNvSpPr>
          <p:nvPr>
            <p:ph idx="1"/>
          </p:nvPr>
        </p:nvSpPr>
        <p:spPr/>
        <p:txBody>
          <a:bodyPr/>
          <a:lstStyle/>
          <a:p>
            <a:pPr marL="514350" lvl="0" indent="-514350">
              <a:buFont typeface="+mj-lt"/>
              <a:buAutoNum type="arabicPeriod"/>
            </a:pPr>
            <a:r>
              <a:rPr lang="en-GB" dirty="0"/>
              <a:t>Generate more sales leads</a:t>
            </a:r>
          </a:p>
          <a:p>
            <a:pPr marL="514350" lvl="0" indent="-514350">
              <a:buFont typeface="+mj-lt"/>
              <a:buAutoNum type="arabicPeriod"/>
            </a:pPr>
            <a:r>
              <a:rPr lang="en-GB" dirty="0"/>
              <a:t>Convert more leads into customers </a:t>
            </a:r>
          </a:p>
          <a:p>
            <a:pPr marL="514350" lvl="0" indent="-514350">
              <a:buFont typeface="+mj-lt"/>
              <a:buAutoNum type="arabicPeriod"/>
            </a:pPr>
            <a:r>
              <a:rPr lang="en-GB" dirty="0"/>
              <a:t>Get customers to stay with you for longer </a:t>
            </a:r>
          </a:p>
          <a:p>
            <a:pPr marL="514350" lvl="0" indent="-514350">
              <a:buFont typeface="+mj-lt"/>
              <a:buAutoNum type="arabicPeriod"/>
            </a:pPr>
            <a:r>
              <a:rPr lang="en-GB" dirty="0"/>
              <a:t>Get them to buy more often </a:t>
            </a:r>
          </a:p>
          <a:p>
            <a:pPr marL="514350" indent="-514350">
              <a:buFont typeface="+mj-lt"/>
              <a:buAutoNum type="arabicPeriod"/>
            </a:pPr>
            <a:r>
              <a:rPr lang="en-GB" dirty="0"/>
              <a:t>Get your existing customers to spend more each time</a:t>
            </a:r>
          </a:p>
          <a:p>
            <a:pPr marL="514350" indent="-514350">
              <a:buFont typeface="+mj-lt"/>
              <a:buAutoNum type="arabicPeriod"/>
            </a:pPr>
            <a:endParaRPr lang="en-GB" dirty="0"/>
          </a:p>
        </p:txBody>
      </p:sp>
    </p:spTree>
    <p:extLst>
      <p:ext uri="{BB962C8B-B14F-4D97-AF65-F5344CB8AC3E}">
        <p14:creationId xmlns:p14="http://schemas.microsoft.com/office/powerpoint/2010/main" val="1831082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52E94-8AAD-4865-9A10-5BE64219F216}"/>
              </a:ext>
            </a:extLst>
          </p:cNvPr>
          <p:cNvSpPr>
            <a:spLocks noGrp="1"/>
          </p:cNvSpPr>
          <p:nvPr>
            <p:ph type="title"/>
          </p:nvPr>
        </p:nvSpPr>
        <p:spPr/>
        <p:txBody>
          <a:bodyPr/>
          <a:lstStyle/>
          <a:p>
            <a:r>
              <a:rPr lang="en-GB" dirty="0"/>
              <a:t>Pricing</a:t>
            </a:r>
          </a:p>
        </p:txBody>
      </p:sp>
      <p:sp>
        <p:nvSpPr>
          <p:cNvPr id="3" name="Content Placeholder 2">
            <a:extLst>
              <a:ext uri="{FF2B5EF4-FFF2-40B4-BE49-F238E27FC236}">
                <a16:creationId xmlns:a16="http://schemas.microsoft.com/office/drawing/2014/main" id="{1F4D3AA9-9414-4B08-A4C9-FBC4F40F1470}"/>
              </a:ext>
            </a:extLst>
          </p:cNvPr>
          <p:cNvSpPr>
            <a:spLocks noGrp="1"/>
          </p:cNvSpPr>
          <p:nvPr>
            <p:ph idx="1"/>
          </p:nvPr>
        </p:nvSpPr>
        <p:spPr/>
        <p:txBody>
          <a:bodyPr/>
          <a:lstStyle/>
          <a:p>
            <a:pPr>
              <a:lnSpc>
                <a:spcPct val="300000"/>
              </a:lnSpc>
            </a:pPr>
            <a:r>
              <a:rPr lang="en-GB" dirty="0"/>
              <a:t>Reducing</a:t>
            </a:r>
          </a:p>
          <a:p>
            <a:pPr>
              <a:lnSpc>
                <a:spcPct val="300000"/>
              </a:lnSpc>
            </a:pPr>
            <a:r>
              <a:rPr lang="en-GB" dirty="0"/>
              <a:t>The way you price</a:t>
            </a:r>
          </a:p>
        </p:txBody>
      </p:sp>
    </p:spTree>
    <p:extLst>
      <p:ext uri="{BB962C8B-B14F-4D97-AF65-F5344CB8AC3E}">
        <p14:creationId xmlns:p14="http://schemas.microsoft.com/office/powerpoint/2010/main" val="3276379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20FE5-B4BE-4E68-AB69-ED015BCA622B}"/>
              </a:ext>
            </a:extLst>
          </p:cNvPr>
          <p:cNvSpPr>
            <a:spLocks noGrp="1"/>
          </p:cNvSpPr>
          <p:nvPr>
            <p:ph type="title"/>
          </p:nvPr>
        </p:nvSpPr>
        <p:spPr/>
        <p:txBody>
          <a:bodyPr>
            <a:noAutofit/>
          </a:bodyPr>
          <a:lstStyle/>
          <a:p>
            <a:r>
              <a:rPr lang="en-GB" sz="2800" dirty="0"/>
              <a:t>Make sure you get paid what you are worth, and look after what you earn …. small changes, BIG results</a:t>
            </a:r>
          </a:p>
        </p:txBody>
      </p:sp>
      <p:sp>
        <p:nvSpPr>
          <p:cNvPr id="3" name="Content Placeholder 2">
            <a:extLst>
              <a:ext uri="{FF2B5EF4-FFF2-40B4-BE49-F238E27FC236}">
                <a16:creationId xmlns:a16="http://schemas.microsoft.com/office/drawing/2014/main" id="{DEEF291E-F179-41D2-8AB8-E3D95E0E3B7B}"/>
              </a:ext>
            </a:extLst>
          </p:cNvPr>
          <p:cNvSpPr>
            <a:spLocks noGrp="1"/>
          </p:cNvSpPr>
          <p:nvPr>
            <p:ph idx="1"/>
          </p:nvPr>
        </p:nvSpPr>
        <p:spPr/>
        <p:txBody>
          <a:bodyPr/>
          <a:lstStyle/>
          <a:p>
            <a:r>
              <a:rPr lang="en-GB" dirty="0"/>
              <a:t>Real examples based on many years of providing financial advice</a:t>
            </a:r>
          </a:p>
          <a:p>
            <a:r>
              <a:rPr lang="en-GB" dirty="0"/>
              <a:t>One of the bias of human nature</a:t>
            </a:r>
          </a:p>
        </p:txBody>
      </p:sp>
    </p:spTree>
    <p:extLst>
      <p:ext uri="{BB962C8B-B14F-4D97-AF65-F5344CB8AC3E}">
        <p14:creationId xmlns:p14="http://schemas.microsoft.com/office/powerpoint/2010/main" val="3732356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6063-79F2-4BB9-8293-C1E28AB3F1FA}"/>
              </a:ext>
            </a:extLst>
          </p:cNvPr>
          <p:cNvSpPr>
            <a:spLocks noGrp="1"/>
          </p:cNvSpPr>
          <p:nvPr>
            <p:ph type="title"/>
          </p:nvPr>
        </p:nvSpPr>
        <p:spPr/>
        <p:txBody>
          <a:bodyPr/>
          <a:lstStyle/>
          <a:p>
            <a:r>
              <a:rPr lang="en-GB" dirty="0"/>
              <a:t>Pricing methods</a:t>
            </a:r>
          </a:p>
        </p:txBody>
      </p:sp>
      <p:sp>
        <p:nvSpPr>
          <p:cNvPr id="3" name="Content Placeholder 2">
            <a:extLst>
              <a:ext uri="{FF2B5EF4-FFF2-40B4-BE49-F238E27FC236}">
                <a16:creationId xmlns:a16="http://schemas.microsoft.com/office/drawing/2014/main" id="{7A5146F0-32F2-42D2-9065-BA73A32F4DCE}"/>
              </a:ext>
            </a:extLst>
          </p:cNvPr>
          <p:cNvSpPr>
            <a:spLocks noGrp="1"/>
          </p:cNvSpPr>
          <p:nvPr>
            <p:ph idx="1"/>
          </p:nvPr>
        </p:nvSpPr>
        <p:spPr/>
        <p:txBody>
          <a:bodyPr/>
          <a:lstStyle/>
          <a:p>
            <a:pPr>
              <a:lnSpc>
                <a:spcPct val="300000"/>
              </a:lnSpc>
            </a:pPr>
            <a:r>
              <a:rPr lang="en-GB" dirty="0"/>
              <a:t>Time * Day Rate = Price</a:t>
            </a:r>
          </a:p>
          <a:p>
            <a:pPr>
              <a:lnSpc>
                <a:spcPct val="300000"/>
              </a:lnSpc>
            </a:pPr>
            <a:r>
              <a:rPr lang="en-GB" dirty="0"/>
              <a:t>Value Pricing</a:t>
            </a:r>
          </a:p>
          <a:p>
            <a:pPr>
              <a:lnSpc>
                <a:spcPct val="300000"/>
              </a:lnSpc>
            </a:pPr>
            <a:r>
              <a:rPr lang="en-GB" dirty="0"/>
              <a:t>Menu Pricing</a:t>
            </a:r>
          </a:p>
        </p:txBody>
      </p:sp>
    </p:spTree>
    <p:extLst>
      <p:ext uri="{BB962C8B-B14F-4D97-AF65-F5344CB8AC3E}">
        <p14:creationId xmlns:p14="http://schemas.microsoft.com/office/powerpoint/2010/main" val="153827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189C-0E45-44AE-A190-E7BF8638F981}"/>
              </a:ext>
            </a:extLst>
          </p:cNvPr>
          <p:cNvSpPr>
            <a:spLocks noGrp="1"/>
          </p:cNvSpPr>
          <p:nvPr>
            <p:ph type="title"/>
          </p:nvPr>
        </p:nvSpPr>
        <p:spPr/>
        <p:txBody>
          <a:bodyPr/>
          <a:lstStyle/>
          <a:p>
            <a:r>
              <a:rPr lang="en-GB" dirty="0"/>
              <a:t>How to set your day rates</a:t>
            </a:r>
          </a:p>
        </p:txBody>
      </p:sp>
    </p:spTree>
    <p:extLst>
      <p:ext uri="{BB962C8B-B14F-4D97-AF65-F5344CB8AC3E}">
        <p14:creationId xmlns:p14="http://schemas.microsoft.com/office/powerpoint/2010/main" val="2804705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80AA62F-88F8-4374-BD95-6B26E86083CC}"/>
              </a:ext>
            </a:extLst>
          </p:cNvPr>
          <p:cNvGraphicFramePr>
            <a:graphicFrameLocks noGrp="1"/>
          </p:cNvGraphicFramePr>
          <p:nvPr>
            <p:extLst>
              <p:ext uri="{D42A27DB-BD31-4B8C-83A1-F6EECF244321}">
                <p14:modId xmlns:p14="http://schemas.microsoft.com/office/powerpoint/2010/main" val="2424256672"/>
              </p:ext>
            </p:extLst>
          </p:nvPr>
        </p:nvGraphicFramePr>
        <p:xfrm>
          <a:off x="2651760" y="1193075"/>
          <a:ext cx="6888480" cy="4833253"/>
        </p:xfrm>
        <a:graphic>
          <a:graphicData uri="http://schemas.openxmlformats.org/drawingml/2006/table">
            <a:tbl>
              <a:tblPr/>
              <a:tblGrid>
                <a:gridCol w="5225143">
                  <a:extLst>
                    <a:ext uri="{9D8B030D-6E8A-4147-A177-3AD203B41FA5}">
                      <a16:colId xmlns:a16="http://schemas.microsoft.com/office/drawing/2014/main" val="3864187438"/>
                    </a:ext>
                  </a:extLst>
                </a:gridCol>
                <a:gridCol w="413287">
                  <a:extLst>
                    <a:ext uri="{9D8B030D-6E8A-4147-A177-3AD203B41FA5}">
                      <a16:colId xmlns:a16="http://schemas.microsoft.com/office/drawing/2014/main" val="1615206318"/>
                    </a:ext>
                  </a:extLst>
                </a:gridCol>
                <a:gridCol w="1250050">
                  <a:extLst>
                    <a:ext uri="{9D8B030D-6E8A-4147-A177-3AD203B41FA5}">
                      <a16:colId xmlns:a16="http://schemas.microsoft.com/office/drawing/2014/main" val="1325200272"/>
                    </a:ext>
                  </a:extLst>
                </a:gridCol>
              </a:tblGrid>
              <a:tr h="284309">
                <a:tc>
                  <a:txBody>
                    <a:bodyPr/>
                    <a:lstStyle/>
                    <a:p>
                      <a:pPr algn="l" fontAlgn="b"/>
                      <a:r>
                        <a:rPr lang="en-GB" sz="1800" b="1" i="0" u="none" strike="noStrike" dirty="0">
                          <a:solidFill>
                            <a:srgbClr val="000000"/>
                          </a:solidFill>
                          <a:effectLst/>
                          <a:latin typeface="Tahoma" panose="020B0604030504040204" pitchFamily="34" charset="0"/>
                        </a:rPr>
                        <a:t>Client ABC</a:t>
                      </a:r>
                    </a:p>
                  </a:txBody>
                  <a:tcPr marL="0" marR="0" marT="0" marB="0" anchor="b">
                    <a:lnL>
                      <a:noFill/>
                    </a:lnL>
                    <a:lnR>
                      <a:noFill/>
                    </a:lnR>
                    <a:lnT>
                      <a:noFill/>
                    </a:lnT>
                    <a:lnB>
                      <a:noFill/>
                    </a:lnB>
                    <a:solidFill>
                      <a:srgbClr val="FACA00"/>
                    </a:solidFill>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10997060"/>
                  </a:ext>
                </a:extLst>
              </a:tr>
              <a:tr h="284309">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61676184"/>
                  </a:ext>
                </a:extLst>
              </a:tr>
              <a:tr h="284309">
                <a:tc>
                  <a:txBody>
                    <a:bodyPr/>
                    <a:lstStyle/>
                    <a:p>
                      <a:pPr algn="l" fontAlgn="b"/>
                      <a:r>
                        <a:rPr lang="en-GB" sz="1800" b="1" i="0" u="none" strike="noStrike" dirty="0">
                          <a:solidFill>
                            <a:srgbClr val="000000"/>
                          </a:solidFill>
                          <a:effectLst/>
                          <a:latin typeface="Tahoma" panose="020B0604030504040204" pitchFamily="34" charset="0"/>
                        </a:rPr>
                        <a:t>Rate Calculator</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INPUT</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3211473525"/>
                  </a:ext>
                </a:extLst>
              </a:tr>
              <a:tr h="284309">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59502445"/>
                  </a:ext>
                </a:extLst>
              </a:tr>
              <a:tr h="284309">
                <a:tc>
                  <a:txBody>
                    <a:bodyPr/>
                    <a:lstStyle/>
                    <a:p>
                      <a:pPr algn="l" fontAlgn="b"/>
                      <a:r>
                        <a:rPr lang="en-GB" sz="1800" b="0" i="0" u="none" strike="noStrike" dirty="0">
                          <a:solidFill>
                            <a:srgbClr val="000000"/>
                          </a:solidFill>
                          <a:effectLst/>
                          <a:latin typeface="Tahoma" panose="020B0604030504040204" pitchFamily="34" charset="0"/>
                        </a:rPr>
                        <a:t>Hours per day</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8</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2133276898"/>
                  </a:ext>
                </a:extLst>
              </a:tr>
              <a:tr h="284309">
                <a:tc>
                  <a:txBody>
                    <a:bodyPr/>
                    <a:lstStyle/>
                    <a:p>
                      <a:pPr algn="l" fontAlgn="b"/>
                      <a:r>
                        <a:rPr lang="en-GB" sz="1800" b="0" i="0" u="none" strike="noStrike" dirty="0">
                          <a:solidFill>
                            <a:srgbClr val="000000"/>
                          </a:solidFill>
                          <a:effectLst/>
                          <a:latin typeface="Tahoma" panose="020B0604030504040204" pitchFamily="34" charset="0"/>
                        </a:rPr>
                        <a:t>Days per year</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260</a:t>
                      </a:r>
                    </a:p>
                  </a:txBody>
                  <a:tcPr marL="0" marR="0" marT="0" marB="0" anchor="b">
                    <a:lnL>
                      <a:noFill/>
                    </a:lnL>
                    <a:lnR>
                      <a:noFill/>
                    </a:lnR>
                    <a:lnT>
                      <a:noFill/>
                    </a:lnT>
                    <a:lnB>
                      <a:noFill/>
                    </a:lnB>
                  </a:tcPr>
                </a:tc>
                <a:extLst>
                  <a:ext uri="{0D108BD9-81ED-4DB2-BD59-A6C34878D82A}">
                    <a16:rowId xmlns:a16="http://schemas.microsoft.com/office/drawing/2014/main" val="3902003294"/>
                  </a:ext>
                </a:extLst>
              </a:tr>
              <a:tr h="284309">
                <a:tc>
                  <a:txBody>
                    <a:bodyPr/>
                    <a:lstStyle/>
                    <a:p>
                      <a:pPr algn="l" fontAlgn="b"/>
                      <a:r>
                        <a:rPr lang="en-GB" sz="1800" b="0" i="0" u="none" strike="noStrike" dirty="0">
                          <a:solidFill>
                            <a:srgbClr val="000000"/>
                          </a:solidFill>
                          <a:effectLst/>
                          <a:latin typeface="Tahoma" panose="020B0604030504040204" pitchFamily="34" charset="0"/>
                        </a:rPr>
                        <a:t>Less holidays, bank holidays, training, sickness</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40</a:t>
                      </a:r>
                    </a:p>
                  </a:txBody>
                  <a:tcPr marL="0" marR="0" marT="0" marB="0" anchor="b">
                    <a:lnL>
                      <a:noFill/>
                    </a:lnL>
                    <a:lnR>
                      <a:noFill/>
                    </a:lnR>
                    <a:lnT>
                      <a:noFill/>
                    </a:lnT>
                    <a:lnB>
                      <a:noFill/>
                    </a:lnB>
                  </a:tcPr>
                </a:tc>
                <a:extLst>
                  <a:ext uri="{0D108BD9-81ED-4DB2-BD59-A6C34878D82A}">
                    <a16:rowId xmlns:a16="http://schemas.microsoft.com/office/drawing/2014/main" val="1129062418"/>
                  </a:ext>
                </a:extLst>
              </a:tr>
              <a:tr h="284309">
                <a:tc>
                  <a:txBody>
                    <a:bodyPr/>
                    <a:lstStyle/>
                    <a:p>
                      <a:pPr algn="l" fontAlgn="b"/>
                      <a:r>
                        <a:rPr lang="en-GB" sz="1800" b="0" i="0" u="none" strike="noStrike" dirty="0">
                          <a:solidFill>
                            <a:srgbClr val="000000"/>
                          </a:solidFill>
                          <a:effectLst/>
                          <a:latin typeface="Tahoma" panose="020B0604030504040204" pitchFamily="34" charset="0"/>
                        </a:rPr>
                        <a:t>Productive days</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220</a:t>
                      </a:r>
                    </a:p>
                  </a:txBody>
                  <a:tcPr marL="0" marR="0" marT="0" marB="0" anchor="b">
                    <a:lnL>
                      <a:noFill/>
                    </a:lnL>
                    <a:lnR>
                      <a:noFill/>
                    </a:lnR>
                    <a:lnT>
                      <a:noFill/>
                    </a:lnT>
                    <a:lnB>
                      <a:noFill/>
                    </a:lnB>
                  </a:tcPr>
                </a:tc>
                <a:extLst>
                  <a:ext uri="{0D108BD9-81ED-4DB2-BD59-A6C34878D82A}">
                    <a16:rowId xmlns:a16="http://schemas.microsoft.com/office/drawing/2014/main" val="3392656922"/>
                  </a:ext>
                </a:extLst>
              </a:tr>
              <a:tr h="284309">
                <a:tc>
                  <a:txBody>
                    <a:bodyPr/>
                    <a:lstStyle/>
                    <a:p>
                      <a:pPr algn="l" fontAlgn="b"/>
                      <a:r>
                        <a:rPr lang="en-GB" sz="1800" b="0" i="0" u="none" strike="noStrike" dirty="0">
                          <a:solidFill>
                            <a:srgbClr val="000000"/>
                          </a:solidFill>
                          <a:effectLst/>
                          <a:latin typeface="Tahoma" panose="020B0604030504040204" pitchFamily="34" charset="0"/>
                        </a:rPr>
                        <a:t>Team Utilisation rate</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95%</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799322819"/>
                  </a:ext>
                </a:extLst>
              </a:tr>
              <a:tr h="284309">
                <a:tc>
                  <a:txBody>
                    <a:bodyPr/>
                    <a:lstStyle/>
                    <a:p>
                      <a:pPr algn="l" fontAlgn="b"/>
                      <a:r>
                        <a:rPr lang="en-GB" sz="1800" b="0" i="0" u="none" strike="noStrike" dirty="0">
                          <a:solidFill>
                            <a:srgbClr val="000000"/>
                          </a:solidFill>
                          <a:effectLst/>
                          <a:latin typeface="Tahoma" panose="020B0604030504040204" pitchFamily="34" charset="0"/>
                        </a:rPr>
                        <a:t>Team working days</a:t>
                      </a: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209</a:t>
                      </a:r>
                    </a:p>
                  </a:txBody>
                  <a:tcPr marL="0" marR="0" marT="0" marB="0" anchor="b">
                    <a:lnL>
                      <a:noFill/>
                    </a:lnL>
                    <a:lnR>
                      <a:noFill/>
                    </a:lnR>
                    <a:lnT>
                      <a:noFill/>
                    </a:lnT>
                    <a:lnB>
                      <a:noFill/>
                    </a:lnB>
                  </a:tcPr>
                </a:tc>
                <a:extLst>
                  <a:ext uri="{0D108BD9-81ED-4DB2-BD59-A6C34878D82A}">
                    <a16:rowId xmlns:a16="http://schemas.microsoft.com/office/drawing/2014/main" val="448711501"/>
                  </a:ext>
                </a:extLst>
              </a:tr>
              <a:tr h="284309">
                <a:tc>
                  <a:txBody>
                    <a:bodyPr/>
                    <a:lstStyle/>
                    <a:p>
                      <a:pPr algn="l" fontAlgn="b"/>
                      <a:r>
                        <a:rPr lang="en-GB" sz="1800" b="0" i="0" u="none" strike="noStrike" dirty="0">
                          <a:solidFill>
                            <a:srgbClr val="000000"/>
                          </a:solidFill>
                          <a:effectLst/>
                          <a:latin typeface="Tahoma" panose="020B0604030504040204" pitchFamily="34" charset="0"/>
                        </a:rPr>
                        <a:t>Employers National Insurance</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10.00%</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1941532716"/>
                  </a:ext>
                </a:extLst>
              </a:tr>
              <a:tr h="284309">
                <a:tc>
                  <a:txBody>
                    <a:bodyPr/>
                    <a:lstStyle/>
                    <a:p>
                      <a:pPr algn="l" fontAlgn="b"/>
                      <a:r>
                        <a:rPr lang="en-GB" sz="1800" b="0" i="0" u="none" strike="noStrike" dirty="0">
                          <a:solidFill>
                            <a:srgbClr val="000000"/>
                          </a:solidFill>
                          <a:effectLst/>
                          <a:latin typeface="Tahoma" panose="020B0604030504040204" pitchFamily="34" charset="0"/>
                        </a:rPr>
                        <a:t>Value of subcontracted work that is marked-up</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50,000</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1509815449"/>
                  </a:ext>
                </a:extLst>
              </a:tr>
              <a:tr h="284309">
                <a:tc>
                  <a:txBody>
                    <a:bodyPr/>
                    <a:lstStyle/>
                    <a:p>
                      <a:pPr algn="l" fontAlgn="b"/>
                      <a:r>
                        <a:rPr lang="en-GB" sz="1800" b="0" i="0" u="none" strike="noStrike" dirty="0">
                          <a:solidFill>
                            <a:srgbClr val="000000"/>
                          </a:solidFill>
                          <a:effectLst/>
                          <a:latin typeface="Tahoma" panose="020B0604030504040204" pitchFamily="34" charset="0"/>
                        </a:rPr>
                        <a:t>Mark up applied to subcontracted work</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25%</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950585625"/>
                  </a:ext>
                </a:extLst>
              </a:tr>
              <a:tr h="284309">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12,500</a:t>
                      </a:r>
                    </a:p>
                  </a:txBody>
                  <a:tcPr marL="0" marR="0" marT="0" marB="0" anchor="b">
                    <a:lnL>
                      <a:noFill/>
                    </a:lnL>
                    <a:lnR>
                      <a:noFill/>
                    </a:lnR>
                    <a:lnT>
                      <a:noFill/>
                    </a:lnT>
                    <a:lnB>
                      <a:noFill/>
                    </a:lnB>
                  </a:tcPr>
                </a:tc>
                <a:extLst>
                  <a:ext uri="{0D108BD9-81ED-4DB2-BD59-A6C34878D82A}">
                    <a16:rowId xmlns:a16="http://schemas.microsoft.com/office/drawing/2014/main" val="1720112547"/>
                  </a:ext>
                </a:extLst>
              </a:tr>
              <a:tr h="284309">
                <a:tc>
                  <a:txBody>
                    <a:bodyPr/>
                    <a:lstStyle/>
                    <a:p>
                      <a:pPr algn="l" fontAlgn="b"/>
                      <a:r>
                        <a:rPr lang="en-GB" sz="1800" b="0" i="0" u="none" strike="noStrike" dirty="0">
                          <a:solidFill>
                            <a:srgbClr val="000000"/>
                          </a:solidFill>
                          <a:effectLst/>
                          <a:latin typeface="Tahoma" panose="020B0604030504040204" pitchFamily="34" charset="0"/>
                        </a:rPr>
                        <a:t>Subcontracted return</a:t>
                      </a: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20%</a:t>
                      </a:r>
                    </a:p>
                  </a:txBody>
                  <a:tcPr marL="0" marR="0" marT="0" marB="0" anchor="b">
                    <a:lnL>
                      <a:noFill/>
                    </a:lnL>
                    <a:lnR>
                      <a:noFill/>
                    </a:lnR>
                    <a:lnT>
                      <a:noFill/>
                    </a:lnT>
                    <a:lnB>
                      <a:noFill/>
                    </a:lnB>
                  </a:tcPr>
                </a:tc>
                <a:extLst>
                  <a:ext uri="{0D108BD9-81ED-4DB2-BD59-A6C34878D82A}">
                    <a16:rowId xmlns:a16="http://schemas.microsoft.com/office/drawing/2014/main" val="837601754"/>
                  </a:ext>
                </a:extLst>
              </a:tr>
              <a:tr h="284309">
                <a:tc>
                  <a:txBody>
                    <a:bodyPr/>
                    <a:lstStyle/>
                    <a:p>
                      <a:pPr algn="l" fontAlgn="b"/>
                      <a:r>
                        <a:rPr lang="en-GB" sz="1800" b="0" i="0" u="none" strike="noStrike" dirty="0">
                          <a:solidFill>
                            <a:srgbClr val="000000"/>
                          </a:solidFill>
                          <a:effectLst/>
                          <a:latin typeface="Tahoma" panose="020B0604030504040204" pitchFamily="34" charset="0"/>
                        </a:rPr>
                        <a:t>Company overheads</a:t>
                      </a: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100,000</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794286063"/>
                  </a:ext>
                </a:extLst>
              </a:tr>
              <a:tr h="284309">
                <a:tc>
                  <a:txBody>
                    <a:bodyPr/>
                    <a:lstStyle/>
                    <a:p>
                      <a:pPr algn="l" fontAlgn="b"/>
                      <a:r>
                        <a:rPr lang="en-GB" sz="1800" b="0" i="0" u="none" strike="noStrike" dirty="0">
                          <a:solidFill>
                            <a:srgbClr val="000000"/>
                          </a:solidFill>
                          <a:effectLst/>
                          <a:latin typeface="Tahoma" panose="020B0604030504040204" pitchFamily="34" charset="0"/>
                        </a:rPr>
                        <a:t>Profit return on fee income</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20.0%</a:t>
                      </a:r>
                    </a:p>
                  </a:txBody>
                  <a:tcPr marL="0" marR="0" marT="0" marB="0" anchor="b">
                    <a:lnL>
                      <a:noFill/>
                    </a:lnL>
                    <a:lnR>
                      <a:noFill/>
                    </a:lnR>
                    <a:lnT>
                      <a:noFill/>
                    </a:lnT>
                    <a:lnB>
                      <a:noFill/>
                    </a:lnB>
                    <a:solidFill>
                      <a:srgbClr val="FACA00"/>
                    </a:solidFill>
                  </a:tcPr>
                </a:tc>
                <a:extLst>
                  <a:ext uri="{0D108BD9-81ED-4DB2-BD59-A6C34878D82A}">
                    <a16:rowId xmlns:a16="http://schemas.microsoft.com/office/drawing/2014/main" val="686068128"/>
                  </a:ext>
                </a:extLst>
              </a:tr>
            </a:tbl>
          </a:graphicData>
        </a:graphic>
      </p:graphicFrame>
    </p:spTree>
    <p:extLst>
      <p:ext uri="{BB962C8B-B14F-4D97-AF65-F5344CB8AC3E}">
        <p14:creationId xmlns:p14="http://schemas.microsoft.com/office/powerpoint/2010/main" val="377839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B0D400F-4836-4035-A5E0-4B1DEFA32FCA}"/>
              </a:ext>
            </a:extLst>
          </p:cNvPr>
          <p:cNvGraphicFramePr>
            <a:graphicFrameLocks noGrp="1"/>
          </p:cNvGraphicFramePr>
          <p:nvPr>
            <p:extLst>
              <p:ext uri="{D42A27DB-BD31-4B8C-83A1-F6EECF244321}">
                <p14:modId xmlns:p14="http://schemas.microsoft.com/office/powerpoint/2010/main" val="1733084211"/>
              </p:ext>
            </p:extLst>
          </p:nvPr>
        </p:nvGraphicFramePr>
        <p:xfrm>
          <a:off x="2329543" y="1123406"/>
          <a:ext cx="7532914" cy="4937760"/>
        </p:xfrm>
        <a:graphic>
          <a:graphicData uri="http://schemas.openxmlformats.org/drawingml/2006/table">
            <a:tbl>
              <a:tblPr/>
              <a:tblGrid>
                <a:gridCol w="3157360">
                  <a:extLst>
                    <a:ext uri="{9D8B030D-6E8A-4147-A177-3AD203B41FA5}">
                      <a16:colId xmlns:a16="http://schemas.microsoft.com/office/drawing/2014/main" val="2302645611"/>
                    </a:ext>
                  </a:extLst>
                </a:gridCol>
                <a:gridCol w="2510971">
                  <a:extLst>
                    <a:ext uri="{9D8B030D-6E8A-4147-A177-3AD203B41FA5}">
                      <a16:colId xmlns:a16="http://schemas.microsoft.com/office/drawing/2014/main" val="3256374463"/>
                    </a:ext>
                  </a:extLst>
                </a:gridCol>
                <a:gridCol w="1193333">
                  <a:extLst>
                    <a:ext uri="{9D8B030D-6E8A-4147-A177-3AD203B41FA5}">
                      <a16:colId xmlns:a16="http://schemas.microsoft.com/office/drawing/2014/main" val="658833821"/>
                    </a:ext>
                  </a:extLst>
                </a:gridCol>
                <a:gridCol w="671250">
                  <a:extLst>
                    <a:ext uri="{9D8B030D-6E8A-4147-A177-3AD203B41FA5}">
                      <a16:colId xmlns:a16="http://schemas.microsoft.com/office/drawing/2014/main" val="2653355307"/>
                    </a:ext>
                  </a:extLst>
                </a:gridCol>
              </a:tblGrid>
              <a:tr h="161925">
                <a:tc>
                  <a:txBody>
                    <a:bodyPr/>
                    <a:lstStyle/>
                    <a:p>
                      <a:pPr algn="l" fontAlgn="b"/>
                      <a:r>
                        <a:rPr lang="en-GB" sz="1800" b="1" i="0" u="none" strike="noStrike" dirty="0">
                          <a:solidFill>
                            <a:srgbClr val="000000"/>
                          </a:solidFill>
                          <a:effectLst/>
                          <a:latin typeface="Tahoma" panose="020B0604030504040204" pitchFamily="34" charset="0"/>
                        </a:rPr>
                        <a:t>Client ABC</a:t>
                      </a: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85453754"/>
                  </a:ext>
                </a:extLst>
              </a:tr>
              <a:tr h="161925">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253032132"/>
                  </a:ext>
                </a:extLst>
              </a:tr>
              <a:tr h="161925">
                <a:tc>
                  <a:txBody>
                    <a:bodyPr/>
                    <a:lstStyle/>
                    <a:p>
                      <a:pPr algn="l" fontAlgn="b"/>
                      <a:r>
                        <a:rPr lang="en-GB" sz="1800" b="1" i="0" u="none" strike="noStrike" dirty="0">
                          <a:solidFill>
                            <a:srgbClr val="000000"/>
                          </a:solidFill>
                          <a:effectLst/>
                          <a:latin typeface="Tahoma" panose="020B0604030504040204" pitchFamily="34" charset="0"/>
                        </a:rPr>
                        <a:t>The Team</a:t>
                      </a: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38937218"/>
                  </a:ext>
                </a:extLst>
              </a:tr>
              <a:tr h="161925">
                <a:tc>
                  <a:txBody>
                    <a:bodyPr/>
                    <a:lstStyle/>
                    <a:p>
                      <a:pPr algn="l" fontAlgn="b"/>
                      <a:endParaRPr lang="en-GB" sz="18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Builders</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61326996"/>
                  </a:ext>
                </a:extLst>
              </a:tr>
              <a:tr h="161925">
                <a:tc>
                  <a:txBody>
                    <a:bodyPr/>
                    <a:lstStyle/>
                    <a:p>
                      <a:pPr algn="l" fontAlgn="b"/>
                      <a:r>
                        <a:rPr lang="en-GB" sz="1800" b="1" i="0" u="none" strike="noStrike" dirty="0">
                          <a:solidFill>
                            <a:srgbClr val="000000"/>
                          </a:solidFill>
                          <a:effectLst/>
                          <a:latin typeface="Tahoma" panose="020B0604030504040204" pitchFamily="34" charset="0"/>
                        </a:rPr>
                        <a:t>Number</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3</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71292524"/>
                  </a:ext>
                </a:extLst>
              </a:tr>
              <a:tr h="161925">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58307403"/>
                  </a:ext>
                </a:extLst>
              </a:tr>
              <a:tr h="161925">
                <a:tc>
                  <a:txBody>
                    <a:bodyPr/>
                    <a:lstStyle/>
                    <a:p>
                      <a:pPr algn="l" fontAlgn="b"/>
                      <a:r>
                        <a:rPr lang="en-GB" sz="1800" b="0" i="0" u="none" strike="noStrike" dirty="0">
                          <a:solidFill>
                            <a:srgbClr val="000000"/>
                          </a:solidFill>
                          <a:effectLst/>
                          <a:latin typeface="Tahoma" panose="020B0604030504040204" pitchFamily="34" charset="0"/>
                        </a:rPr>
                        <a:t>Name of Employee</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28,800</a:t>
                      </a:r>
                    </a:p>
                  </a:txBody>
                  <a:tcPr marL="0" marR="0" marT="0" marB="0" anchor="b">
                    <a:lnL>
                      <a:noFill/>
                    </a:lnL>
                    <a:lnR>
                      <a:noFill/>
                    </a:lnR>
                    <a:lnT>
                      <a:noFill/>
                    </a:lnT>
                    <a:lnB>
                      <a:noFill/>
                    </a:lnB>
                    <a:solidFill>
                      <a:srgbClr val="FACA00"/>
                    </a:solidFill>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85153856"/>
                  </a:ext>
                </a:extLst>
              </a:tr>
              <a:tr h="161925">
                <a:tc>
                  <a:txBody>
                    <a:bodyPr/>
                    <a:lstStyle/>
                    <a:p>
                      <a:pPr algn="l" fontAlgn="b"/>
                      <a:r>
                        <a:rPr lang="en-GB" sz="1800" b="0" i="0" u="none" strike="noStrike" dirty="0">
                          <a:solidFill>
                            <a:srgbClr val="000000"/>
                          </a:solidFill>
                          <a:effectLst/>
                          <a:latin typeface="Tahoma" panose="020B0604030504040204" pitchFamily="34" charset="0"/>
                        </a:rPr>
                        <a:t>Ers NI</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2,880</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34408397"/>
                  </a:ext>
                </a:extLst>
              </a:tr>
              <a:tr h="161925">
                <a:tc>
                  <a:txBody>
                    <a:bodyPr/>
                    <a:lstStyle/>
                    <a:p>
                      <a:pPr algn="l" fontAlgn="b"/>
                      <a:r>
                        <a:rPr lang="en-GB" sz="1800" b="0" i="0" u="none" strike="noStrike" dirty="0">
                          <a:solidFill>
                            <a:srgbClr val="000000"/>
                          </a:solidFill>
                          <a:effectLst/>
                          <a:latin typeface="Tahoma" panose="020B0604030504040204" pitchFamily="34" charset="0"/>
                        </a:rPr>
                        <a:t>Total</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31,680</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71802462"/>
                  </a:ext>
                </a:extLst>
              </a:tr>
              <a:tr h="161925">
                <a:tc>
                  <a:txBody>
                    <a:bodyPr/>
                    <a:lstStyle/>
                    <a:p>
                      <a:pPr algn="l" fontAlgn="b"/>
                      <a:r>
                        <a:rPr lang="en-GB" sz="1800" b="0" i="0" u="none" strike="noStrike" dirty="0">
                          <a:solidFill>
                            <a:srgbClr val="000000"/>
                          </a:solidFill>
                          <a:effectLst/>
                          <a:latin typeface="Tahoma" panose="020B0604030504040204" pitchFamily="34" charset="0"/>
                        </a:rPr>
                        <a:t>Cost to you</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152</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70242555"/>
                  </a:ext>
                </a:extLst>
              </a:tr>
              <a:tr h="161925">
                <a:tc>
                  <a:txBody>
                    <a:bodyPr/>
                    <a:lstStyle/>
                    <a:p>
                      <a:pPr algn="l" fontAlgn="b"/>
                      <a:r>
                        <a:rPr lang="en-GB" sz="1800" b="0" i="0" u="none" strike="noStrike" dirty="0">
                          <a:solidFill>
                            <a:srgbClr val="000000"/>
                          </a:solidFill>
                          <a:effectLst/>
                          <a:latin typeface="Tahoma" panose="020B0604030504040204" pitchFamily="34" charset="0"/>
                        </a:rPr>
                        <a:t>Hourly rate</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19</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75206514"/>
                  </a:ext>
                </a:extLst>
              </a:tr>
              <a:tr h="161925">
                <a:tc>
                  <a:txBody>
                    <a:bodyPr/>
                    <a:lstStyle/>
                    <a:p>
                      <a:pPr algn="l" fontAlgn="b"/>
                      <a:r>
                        <a:rPr lang="en-GB" sz="1800" b="0" i="0" u="none" strike="noStrike" dirty="0">
                          <a:solidFill>
                            <a:srgbClr val="000000"/>
                          </a:solidFill>
                          <a:effectLst/>
                          <a:latin typeface="Tahoma" panose="020B0604030504040204" pitchFamily="34" charset="0"/>
                        </a:rPr>
                        <a:t>Overheads</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20</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901393442"/>
                  </a:ext>
                </a:extLst>
              </a:tr>
              <a:tr h="161925">
                <a:tc>
                  <a:txBody>
                    <a:bodyPr/>
                    <a:lstStyle/>
                    <a:p>
                      <a:pPr algn="l" fontAlgn="b"/>
                      <a:r>
                        <a:rPr lang="en-GB" sz="1800" b="0" i="0" u="none" strike="noStrike" dirty="0">
                          <a:solidFill>
                            <a:srgbClr val="000000"/>
                          </a:solidFill>
                          <a:effectLst/>
                          <a:latin typeface="Tahoma" panose="020B0604030504040204" pitchFamily="34" charset="0"/>
                        </a:rPr>
                        <a:t>Profit</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10</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85456047"/>
                  </a:ext>
                </a:extLst>
              </a:tr>
              <a:tr h="161925">
                <a:tc>
                  <a:txBody>
                    <a:bodyPr/>
                    <a:lstStyle/>
                    <a:p>
                      <a:pPr algn="l" fontAlgn="b"/>
                      <a:r>
                        <a:rPr lang="en-GB" sz="1800" b="1" i="0" u="none" strike="noStrike" dirty="0">
                          <a:solidFill>
                            <a:srgbClr val="000000"/>
                          </a:solidFill>
                          <a:effectLst/>
                          <a:latin typeface="Tahoma" panose="020B0604030504040204" pitchFamily="34" charset="0"/>
                        </a:rPr>
                        <a:t>Rate to the Client</a:t>
                      </a:r>
                    </a:p>
                  </a:txBody>
                  <a:tcPr marL="0" marR="0" marT="0" marB="0" anchor="b">
                    <a:lnL>
                      <a:noFill/>
                    </a:lnL>
                    <a:lnR>
                      <a:noFill/>
                    </a:lnR>
                    <a:lnT>
                      <a:noFill/>
                    </a:lnT>
                    <a:lnB>
                      <a:noFill/>
                    </a:lnB>
                  </a:tcPr>
                </a:tc>
                <a:tc>
                  <a:txBody>
                    <a:bodyPr/>
                    <a:lstStyle/>
                    <a:p>
                      <a:pPr algn="ctr" fontAlgn="b"/>
                      <a:r>
                        <a:rPr lang="en-GB" sz="1800" b="1" i="0" u="none" strike="noStrike" dirty="0">
                          <a:solidFill>
                            <a:srgbClr val="000000"/>
                          </a:solidFill>
                          <a:effectLst/>
                          <a:latin typeface="Tahoma" panose="020B0604030504040204" pitchFamily="34" charset="0"/>
                        </a:rPr>
                        <a:t>49</a:t>
                      </a:r>
                    </a:p>
                  </a:txBody>
                  <a:tcPr marL="0" marR="0" marT="0" marB="0" anchor="b">
                    <a:lnL>
                      <a:noFill/>
                    </a:lnL>
                    <a:lnR>
                      <a:noFill/>
                    </a:lnR>
                    <a:lnT>
                      <a:noFill/>
                    </a:lnT>
                    <a:lnB>
                      <a:noFill/>
                    </a:lnB>
                  </a:tcPr>
                </a:tc>
                <a:tc>
                  <a:txBody>
                    <a:bodyPr/>
                    <a:lstStyle/>
                    <a:p>
                      <a:pPr algn="l" fontAlgn="b"/>
                      <a:r>
                        <a:rPr lang="en-GB" sz="1800" b="1" i="0" u="none" strike="noStrike" dirty="0">
                          <a:solidFill>
                            <a:srgbClr val="000000"/>
                          </a:solidFill>
                          <a:effectLst/>
                          <a:latin typeface="Tahoma" panose="020B0604030504040204" pitchFamily="34" charset="0"/>
                        </a:rPr>
                        <a:t>Day rate</a:t>
                      </a:r>
                    </a:p>
                  </a:txBody>
                  <a:tcPr marL="0" marR="0" marT="0" marB="0" anchor="b">
                    <a:lnL>
                      <a:noFill/>
                    </a:lnL>
                    <a:lnR>
                      <a:noFill/>
                    </a:lnR>
                    <a:lnT>
                      <a:noFill/>
                    </a:lnT>
                    <a:lnB>
                      <a:noFill/>
                    </a:lnB>
                  </a:tcPr>
                </a:tc>
                <a:tc>
                  <a:txBody>
                    <a:bodyPr/>
                    <a:lstStyle/>
                    <a:p>
                      <a:pPr algn="r" fontAlgn="b"/>
                      <a:r>
                        <a:rPr lang="en-GB" sz="1800" b="0" i="0" u="none" strike="noStrike" dirty="0">
                          <a:solidFill>
                            <a:srgbClr val="000000"/>
                          </a:solidFill>
                          <a:effectLst/>
                          <a:latin typeface="Tahoma" panose="020B0604030504040204" pitchFamily="34" charset="0"/>
                        </a:rPr>
                        <a:t>392</a:t>
                      </a:r>
                    </a:p>
                  </a:txBody>
                  <a:tcPr marL="0" marR="0" marT="0" marB="0" anchor="b">
                    <a:lnL>
                      <a:noFill/>
                    </a:lnL>
                    <a:lnR>
                      <a:noFill/>
                    </a:lnR>
                    <a:lnT>
                      <a:noFill/>
                    </a:lnT>
                    <a:lnB>
                      <a:noFill/>
                    </a:lnB>
                  </a:tcPr>
                </a:tc>
                <a:extLst>
                  <a:ext uri="{0D108BD9-81ED-4DB2-BD59-A6C34878D82A}">
                    <a16:rowId xmlns:a16="http://schemas.microsoft.com/office/drawing/2014/main" val="2761324309"/>
                  </a:ext>
                </a:extLst>
              </a:tr>
              <a:tr h="161925">
                <a:tc>
                  <a:txBody>
                    <a:bodyPr/>
                    <a:lstStyle/>
                    <a:p>
                      <a:pPr algn="l" fontAlgn="b"/>
                      <a:r>
                        <a:rPr lang="en-GB" sz="1800" b="0" i="0" u="none" strike="noStrike" dirty="0">
                          <a:solidFill>
                            <a:srgbClr val="000000"/>
                          </a:solidFill>
                          <a:effectLst/>
                          <a:latin typeface="Tahoma" panose="020B0604030504040204" pitchFamily="34" charset="0"/>
                        </a:rPr>
                        <a:t>Margin Return</a:t>
                      </a:r>
                    </a:p>
                  </a:txBody>
                  <a:tcPr marL="0" marR="0" marT="0" marB="0" anchor="b">
                    <a:lnL>
                      <a:noFill/>
                    </a:lnL>
                    <a:lnR>
                      <a:noFill/>
                    </a:lnR>
                    <a:lnT>
                      <a:noFill/>
                    </a:lnT>
                    <a:lnB>
                      <a:noFill/>
                    </a:lnB>
                  </a:tcPr>
                </a:tc>
                <a:tc>
                  <a:txBody>
                    <a:bodyPr/>
                    <a:lstStyle/>
                    <a:p>
                      <a:pPr algn="ctr" fontAlgn="b"/>
                      <a:r>
                        <a:rPr lang="en-GB" sz="1800" b="0" i="0" u="none" strike="noStrike" dirty="0">
                          <a:solidFill>
                            <a:srgbClr val="000000"/>
                          </a:solidFill>
                          <a:effectLst/>
                          <a:latin typeface="Tahoma" panose="020B0604030504040204" pitchFamily="34" charset="0"/>
                        </a:rPr>
                        <a:t>61%</a:t>
                      </a: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48427628"/>
                  </a:ext>
                </a:extLst>
              </a:tr>
              <a:tr h="161925">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86887156"/>
                  </a:ext>
                </a:extLst>
              </a:tr>
              <a:tr h="161925">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32507052"/>
                  </a:ext>
                </a:extLst>
              </a:tr>
              <a:tr h="161925">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989323429"/>
                  </a:ext>
                </a:extLst>
              </a:tr>
            </a:tbl>
          </a:graphicData>
        </a:graphic>
      </p:graphicFrame>
    </p:spTree>
    <p:extLst>
      <p:ext uri="{BB962C8B-B14F-4D97-AF65-F5344CB8AC3E}">
        <p14:creationId xmlns:p14="http://schemas.microsoft.com/office/powerpoint/2010/main" val="37134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C375680-7824-471E-8DE3-2666510E3A0C}"/>
              </a:ext>
            </a:extLst>
          </p:cNvPr>
          <p:cNvGraphicFramePr>
            <a:graphicFrameLocks noGrp="1"/>
          </p:cNvGraphicFramePr>
          <p:nvPr>
            <p:extLst>
              <p:ext uri="{D42A27DB-BD31-4B8C-83A1-F6EECF244321}">
                <p14:modId xmlns:p14="http://schemas.microsoft.com/office/powerpoint/2010/main" val="1645981584"/>
              </p:ext>
            </p:extLst>
          </p:nvPr>
        </p:nvGraphicFramePr>
        <p:xfrm>
          <a:off x="1750424" y="1070587"/>
          <a:ext cx="8102598" cy="5067609"/>
        </p:xfrm>
        <a:graphic>
          <a:graphicData uri="http://schemas.openxmlformats.org/drawingml/2006/table">
            <a:tbl>
              <a:tblPr/>
              <a:tblGrid>
                <a:gridCol w="848337">
                  <a:extLst>
                    <a:ext uri="{9D8B030D-6E8A-4147-A177-3AD203B41FA5}">
                      <a16:colId xmlns:a16="http://schemas.microsoft.com/office/drawing/2014/main" val="1710988357"/>
                    </a:ext>
                  </a:extLst>
                </a:gridCol>
                <a:gridCol w="222818">
                  <a:extLst>
                    <a:ext uri="{9D8B030D-6E8A-4147-A177-3AD203B41FA5}">
                      <a16:colId xmlns:a16="http://schemas.microsoft.com/office/drawing/2014/main" val="174831748"/>
                    </a:ext>
                  </a:extLst>
                </a:gridCol>
                <a:gridCol w="278673">
                  <a:extLst>
                    <a:ext uri="{9D8B030D-6E8A-4147-A177-3AD203B41FA5}">
                      <a16:colId xmlns:a16="http://schemas.microsoft.com/office/drawing/2014/main" val="2658908398"/>
                    </a:ext>
                  </a:extLst>
                </a:gridCol>
                <a:gridCol w="25400">
                  <a:extLst>
                    <a:ext uri="{9D8B030D-6E8A-4147-A177-3AD203B41FA5}">
                      <a16:colId xmlns:a16="http://schemas.microsoft.com/office/drawing/2014/main" val="535590788"/>
                    </a:ext>
                  </a:extLst>
                </a:gridCol>
                <a:gridCol w="1371601">
                  <a:extLst>
                    <a:ext uri="{9D8B030D-6E8A-4147-A177-3AD203B41FA5}">
                      <a16:colId xmlns:a16="http://schemas.microsoft.com/office/drawing/2014/main" val="1900791185"/>
                    </a:ext>
                  </a:extLst>
                </a:gridCol>
                <a:gridCol w="1096409">
                  <a:extLst>
                    <a:ext uri="{9D8B030D-6E8A-4147-A177-3AD203B41FA5}">
                      <a16:colId xmlns:a16="http://schemas.microsoft.com/office/drawing/2014/main" val="1765111625"/>
                    </a:ext>
                  </a:extLst>
                </a:gridCol>
                <a:gridCol w="848337">
                  <a:extLst>
                    <a:ext uri="{9D8B030D-6E8A-4147-A177-3AD203B41FA5}">
                      <a16:colId xmlns:a16="http://schemas.microsoft.com/office/drawing/2014/main" val="3931125673"/>
                    </a:ext>
                  </a:extLst>
                </a:gridCol>
                <a:gridCol w="1325527">
                  <a:extLst>
                    <a:ext uri="{9D8B030D-6E8A-4147-A177-3AD203B41FA5}">
                      <a16:colId xmlns:a16="http://schemas.microsoft.com/office/drawing/2014/main" val="3783714314"/>
                    </a:ext>
                  </a:extLst>
                </a:gridCol>
                <a:gridCol w="848337">
                  <a:extLst>
                    <a:ext uri="{9D8B030D-6E8A-4147-A177-3AD203B41FA5}">
                      <a16:colId xmlns:a16="http://schemas.microsoft.com/office/drawing/2014/main" val="776796725"/>
                    </a:ext>
                  </a:extLst>
                </a:gridCol>
                <a:gridCol w="1237159">
                  <a:extLst>
                    <a:ext uri="{9D8B030D-6E8A-4147-A177-3AD203B41FA5}">
                      <a16:colId xmlns:a16="http://schemas.microsoft.com/office/drawing/2014/main" val="1930558785"/>
                    </a:ext>
                  </a:extLst>
                </a:gridCol>
              </a:tblGrid>
              <a:tr h="240218">
                <a:tc gridSpan="4">
                  <a:txBody>
                    <a:bodyPr/>
                    <a:lstStyle/>
                    <a:p>
                      <a:pPr algn="l" fontAlgn="b"/>
                      <a:r>
                        <a:rPr lang="en-GB" sz="1400" b="1" i="0" u="none" strike="noStrike" dirty="0">
                          <a:solidFill>
                            <a:srgbClr val="000000"/>
                          </a:solidFill>
                          <a:effectLst/>
                          <a:latin typeface="Tahoma" panose="020B0604030504040204" pitchFamily="34" charset="0"/>
                        </a:rPr>
                        <a:t>Client ABC</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1"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1"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r>
                        <a:rPr lang="en-GB" sz="1400" b="1" i="0" u="none" strike="noStrike" dirty="0">
                          <a:solidFill>
                            <a:srgbClr val="000000"/>
                          </a:solidFill>
                          <a:effectLst/>
                          <a:latin typeface="Tahoma" panose="020B0604030504040204" pitchFamily="34" charset="0"/>
                        </a:rPr>
                        <a:t>The Results</a:t>
                      </a: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20494996"/>
                  </a:ext>
                </a:extLst>
              </a:tr>
              <a:tr h="240218">
                <a:tc gridSpan="3">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2">
                  <a:txBody>
                    <a:bodyPr/>
                    <a:lstStyle/>
                    <a:p>
                      <a:pPr algn="l" fontAlgn="b"/>
                      <a:endParaRPr lang="en-GB" sz="18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24975111"/>
                  </a:ext>
                </a:extLst>
              </a:tr>
              <a:tr h="229147">
                <a:tc gridSpan="2">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1" u="none" strike="noStrike" dirty="0">
                          <a:solidFill>
                            <a:srgbClr val="000000"/>
                          </a:solidFill>
                          <a:effectLst/>
                          <a:latin typeface="Tahoma" panose="020B0604030504040204" pitchFamily="34" charset="0"/>
                        </a:rPr>
                        <a:t>Fee Revenue</a:t>
                      </a: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1" u="none" strike="noStrike" dirty="0">
                          <a:solidFill>
                            <a:srgbClr val="000000"/>
                          </a:solidFill>
                          <a:effectLst/>
                          <a:latin typeface="Tahoma" panose="020B0604030504040204" pitchFamily="34" charset="0"/>
                        </a:rPr>
                        <a:t>Sub Contract</a:t>
                      </a:r>
                    </a:p>
                  </a:txBody>
                  <a:tcPr marL="0" marR="0" marT="0" marB="0" anchor="b">
                    <a:lnL>
                      <a:noFill/>
                    </a:lnL>
                    <a:lnR>
                      <a:noFill/>
                    </a:lnR>
                    <a:lnT>
                      <a:noFill/>
                    </a:lnT>
                    <a:lnB>
                      <a:noFill/>
                    </a:lnB>
                  </a:tcPr>
                </a:tc>
                <a:tc>
                  <a:txBody>
                    <a:bodyPr/>
                    <a:lstStyle/>
                    <a:p>
                      <a:pPr algn="ctr" fontAlgn="b"/>
                      <a:endParaRPr lang="en-GB" sz="1400" b="0" i="1"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1" u="none" strike="noStrike" dirty="0">
                          <a:solidFill>
                            <a:srgbClr val="000000"/>
                          </a:solidFill>
                          <a:effectLst/>
                          <a:latin typeface="Tahoma" panose="020B0604030504040204" pitchFamily="34" charset="0"/>
                        </a:rPr>
                        <a:t>Total</a:t>
                      </a:r>
                    </a:p>
                  </a:txBody>
                  <a:tcPr marL="0" marR="0" marT="0" marB="0" anchor="b">
                    <a:lnL>
                      <a:noFill/>
                    </a:lnL>
                    <a:lnR>
                      <a:noFill/>
                    </a:lnR>
                    <a:lnT>
                      <a:noFill/>
                    </a:lnT>
                    <a:lnB>
                      <a:noFill/>
                    </a:lnB>
                  </a:tcPr>
                </a:tc>
                <a:extLst>
                  <a:ext uri="{0D108BD9-81ED-4DB2-BD59-A6C34878D82A}">
                    <a16:rowId xmlns:a16="http://schemas.microsoft.com/office/drawing/2014/main" val="2919191674"/>
                  </a:ext>
                </a:extLst>
              </a:tr>
              <a:tr h="240218">
                <a:tc gridSpan="2">
                  <a:txBody>
                    <a:bodyPr/>
                    <a:lstStyle/>
                    <a:p>
                      <a:pPr algn="l" fontAlgn="b"/>
                      <a:r>
                        <a:rPr lang="en-GB" sz="1400" b="1" i="0" u="none" strike="noStrike" dirty="0">
                          <a:solidFill>
                            <a:srgbClr val="000000"/>
                          </a:solidFill>
                          <a:effectLst/>
                          <a:latin typeface="Tahoma" panose="020B0604030504040204" pitchFamily="34" charset="0"/>
                        </a:rPr>
                        <a:t>Revenue</a:t>
                      </a: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243,800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62,500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306,300</a:t>
                      </a:r>
                    </a:p>
                  </a:txBody>
                  <a:tcPr marL="0" marR="0" marT="0" marB="0" anchor="b">
                    <a:lnL>
                      <a:noFill/>
                    </a:lnL>
                    <a:lnR>
                      <a:noFill/>
                    </a:lnR>
                    <a:lnT>
                      <a:noFill/>
                    </a:lnT>
                    <a:lnB>
                      <a:noFill/>
                    </a:lnB>
                  </a:tcPr>
                </a:tc>
                <a:extLst>
                  <a:ext uri="{0D108BD9-81ED-4DB2-BD59-A6C34878D82A}">
                    <a16:rowId xmlns:a16="http://schemas.microsoft.com/office/drawing/2014/main" val="928714756"/>
                  </a:ext>
                </a:extLst>
              </a:tr>
              <a:tr h="240218">
                <a:tc gridSpan="2">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3">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542589282"/>
                  </a:ext>
                </a:extLst>
              </a:tr>
              <a:tr h="240218">
                <a:tc gridSpan="5">
                  <a:txBody>
                    <a:bodyPr/>
                    <a:lstStyle/>
                    <a:p>
                      <a:pPr algn="l" fontAlgn="b"/>
                      <a:r>
                        <a:rPr lang="en-GB" sz="1400" b="0" i="0" u="none" strike="noStrike" dirty="0">
                          <a:solidFill>
                            <a:srgbClr val="000000"/>
                          </a:solidFill>
                          <a:effectLst/>
                          <a:latin typeface="Tahoma" panose="020B0604030504040204" pitchFamily="34" charset="0"/>
                        </a:rPr>
                        <a:t>Direct costs</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95,040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50,000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145,040</a:t>
                      </a:r>
                    </a:p>
                  </a:txBody>
                  <a:tcPr marL="0" marR="0" marT="0" marB="0" anchor="b">
                    <a:lnL>
                      <a:noFill/>
                    </a:lnL>
                    <a:lnR>
                      <a:noFill/>
                    </a:lnR>
                    <a:lnT>
                      <a:noFill/>
                    </a:lnT>
                    <a:lnB>
                      <a:noFill/>
                    </a:lnB>
                  </a:tcPr>
                </a:tc>
                <a:extLst>
                  <a:ext uri="{0D108BD9-81ED-4DB2-BD59-A6C34878D82A}">
                    <a16:rowId xmlns:a16="http://schemas.microsoft.com/office/drawing/2014/main" val="2481014821"/>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54298093"/>
                  </a:ext>
                </a:extLst>
              </a:tr>
              <a:tr h="240218">
                <a:tc gridSpan="5">
                  <a:txBody>
                    <a:bodyPr/>
                    <a:lstStyle/>
                    <a:p>
                      <a:pPr algn="l" fontAlgn="b"/>
                      <a:r>
                        <a:rPr lang="en-GB" sz="1400" b="0" i="0" u="none" strike="noStrike" dirty="0">
                          <a:solidFill>
                            <a:srgbClr val="000000"/>
                          </a:solidFill>
                          <a:effectLst/>
                          <a:latin typeface="Tahoma" panose="020B0604030504040204" pitchFamily="34" charset="0"/>
                        </a:rPr>
                        <a:t>Gross Profit</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148,760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12,500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161,260</a:t>
                      </a:r>
                    </a:p>
                  </a:txBody>
                  <a:tcPr marL="0" marR="0" marT="0" marB="0" anchor="b">
                    <a:lnL>
                      <a:noFill/>
                    </a:lnL>
                    <a:lnR>
                      <a:noFill/>
                    </a:lnR>
                    <a:lnT>
                      <a:noFill/>
                    </a:lnT>
                    <a:lnB>
                      <a:noFill/>
                    </a:lnB>
                  </a:tcPr>
                </a:tc>
                <a:extLst>
                  <a:ext uri="{0D108BD9-81ED-4DB2-BD59-A6C34878D82A}">
                    <a16:rowId xmlns:a16="http://schemas.microsoft.com/office/drawing/2014/main" val="2351962845"/>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71744103"/>
                  </a:ext>
                </a:extLst>
              </a:tr>
              <a:tr h="240218">
                <a:tc gridSpan="5">
                  <a:txBody>
                    <a:bodyPr/>
                    <a:lstStyle/>
                    <a:p>
                      <a:pPr algn="l" fontAlgn="b"/>
                      <a:r>
                        <a:rPr lang="en-GB" sz="1400" b="0" i="0" u="none" strike="noStrike" dirty="0">
                          <a:solidFill>
                            <a:srgbClr val="000000"/>
                          </a:solidFill>
                          <a:effectLst/>
                          <a:latin typeface="Tahoma" panose="020B0604030504040204" pitchFamily="34" charset="0"/>
                        </a:rPr>
                        <a:t>Gross Profit %</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61.02%</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20.00%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52.65%</a:t>
                      </a:r>
                    </a:p>
                  </a:txBody>
                  <a:tcPr marL="0" marR="0" marT="0" marB="0" anchor="b">
                    <a:lnL>
                      <a:noFill/>
                    </a:lnL>
                    <a:lnR>
                      <a:noFill/>
                    </a:lnR>
                    <a:lnT>
                      <a:noFill/>
                    </a:lnT>
                    <a:lnB>
                      <a:noFill/>
                    </a:lnB>
                  </a:tcPr>
                </a:tc>
                <a:extLst>
                  <a:ext uri="{0D108BD9-81ED-4DB2-BD59-A6C34878D82A}">
                    <a16:rowId xmlns:a16="http://schemas.microsoft.com/office/drawing/2014/main" val="1882478310"/>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608641971"/>
                  </a:ext>
                </a:extLst>
              </a:tr>
              <a:tr h="240218">
                <a:tc gridSpan="5">
                  <a:txBody>
                    <a:bodyPr/>
                    <a:lstStyle/>
                    <a:p>
                      <a:pPr algn="l" fontAlgn="b"/>
                      <a:r>
                        <a:rPr lang="en-GB" sz="1400" b="0" i="0" u="none" strike="noStrike" dirty="0">
                          <a:solidFill>
                            <a:srgbClr val="000000"/>
                          </a:solidFill>
                          <a:effectLst/>
                          <a:latin typeface="Tahoma" panose="020B0604030504040204" pitchFamily="34" charset="0"/>
                        </a:rPr>
                        <a:t>Overheads</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100,000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 </a:t>
                      </a:r>
                    </a:p>
                  </a:txBody>
                  <a:tcPr marL="0" marR="0" marT="0" marB="0" anchor="b">
                    <a:lnL>
                      <a:noFill/>
                    </a:lnL>
                    <a:lnR>
                      <a:noFill/>
                    </a:lnR>
                    <a:lnT>
                      <a:noFill/>
                    </a:lnT>
                    <a:lnB>
                      <a:noFill/>
                    </a:lnB>
                    <a:solidFill>
                      <a:srgbClr val="DDB8FE"/>
                    </a:solidFill>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100,000</a:t>
                      </a:r>
                    </a:p>
                  </a:txBody>
                  <a:tcPr marL="0" marR="0" marT="0" marB="0" anchor="b">
                    <a:lnL>
                      <a:noFill/>
                    </a:lnL>
                    <a:lnR>
                      <a:noFill/>
                    </a:lnR>
                    <a:lnT>
                      <a:noFill/>
                    </a:lnT>
                    <a:lnB>
                      <a:noFill/>
                    </a:lnB>
                  </a:tcPr>
                </a:tc>
                <a:extLst>
                  <a:ext uri="{0D108BD9-81ED-4DB2-BD59-A6C34878D82A}">
                    <a16:rowId xmlns:a16="http://schemas.microsoft.com/office/drawing/2014/main" val="2379067829"/>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02590319"/>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00041220"/>
                  </a:ext>
                </a:extLst>
              </a:tr>
              <a:tr h="240218">
                <a:tc>
                  <a:txBody>
                    <a:bodyPr/>
                    <a:lstStyle/>
                    <a:p>
                      <a:pPr algn="l" fontAlgn="b"/>
                      <a:r>
                        <a:rPr lang="en-GB" sz="1400" b="0" i="0" u="none" strike="noStrike" dirty="0">
                          <a:solidFill>
                            <a:srgbClr val="000000"/>
                          </a:solidFill>
                          <a:effectLst/>
                          <a:latin typeface="Tahoma" panose="020B0604030504040204" pitchFamily="34" charset="0"/>
                        </a:rPr>
                        <a:t>Profit</a:t>
                      </a: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48,760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12,500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61,260</a:t>
                      </a:r>
                    </a:p>
                  </a:txBody>
                  <a:tcPr marL="0" marR="0" marT="0" marB="0" anchor="b">
                    <a:lnL>
                      <a:noFill/>
                    </a:lnL>
                    <a:lnR>
                      <a:noFill/>
                    </a:lnR>
                    <a:lnT>
                      <a:noFill/>
                    </a:lnT>
                    <a:lnB>
                      <a:noFill/>
                    </a:lnB>
                  </a:tcPr>
                </a:tc>
                <a:extLst>
                  <a:ext uri="{0D108BD9-81ED-4DB2-BD59-A6C34878D82A}">
                    <a16:rowId xmlns:a16="http://schemas.microsoft.com/office/drawing/2014/main" val="3733417464"/>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5900939"/>
                  </a:ext>
                </a:extLst>
              </a:tr>
              <a:tr h="240218">
                <a:tc>
                  <a:txBody>
                    <a:bodyPr/>
                    <a:lstStyle/>
                    <a:p>
                      <a:pPr algn="l" fontAlgn="b"/>
                      <a:r>
                        <a:rPr lang="en-GB" sz="1400" b="0" i="0" u="none" strike="noStrike" dirty="0">
                          <a:solidFill>
                            <a:srgbClr val="000000"/>
                          </a:solidFill>
                          <a:effectLst/>
                          <a:latin typeface="Tahoma" panose="020B0604030504040204" pitchFamily="34" charset="0"/>
                        </a:rPr>
                        <a:t>Profit %</a:t>
                      </a: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20.00%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20.00%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20.00%</a:t>
                      </a:r>
                    </a:p>
                  </a:txBody>
                  <a:tcPr marL="0" marR="0" marT="0" marB="0" anchor="b">
                    <a:lnL>
                      <a:noFill/>
                    </a:lnL>
                    <a:lnR>
                      <a:noFill/>
                    </a:lnR>
                    <a:lnT>
                      <a:noFill/>
                    </a:lnT>
                    <a:lnB>
                      <a:noFill/>
                    </a:lnB>
                  </a:tcPr>
                </a:tc>
                <a:extLst>
                  <a:ext uri="{0D108BD9-81ED-4DB2-BD59-A6C34878D82A}">
                    <a16:rowId xmlns:a16="http://schemas.microsoft.com/office/drawing/2014/main" val="2372840614"/>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34741844"/>
                  </a:ext>
                </a:extLst>
              </a:tr>
              <a:tr h="240218">
                <a:tc gridSpan="5">
                  <a:txBody>
                    <a:bodyPr/>
                    <a:lstStyle/>
                    <a:p>
                      <a:pPr algn="l" fontAlgn="b"/>
                      <a:r>
                        <a:rPr lang="en-GB" sz="1400" b="0" i="0" u="none" strike="noStrike" dirty="0">
                          <a:solidFill>
                            <a:srgbClr val="000000"/>
                          </a:solidFill>
                          <a:effectLst/>
                          <a:latin typeface="Tahoma" panose="020B0604030504040204" pitchFamily="34" charset="0"/>
                        </a:rPr>
                        <a:t>Current sales value</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0" i="0" u="none" strike="noStrike" dirty="0">
                          <a:solidFill>
                            <a:srgbClr val="000000"/>
                          </a:solidFill>
                          <a:effectLst/>
                          <a:latin typeface="Tahoma" panose="020B0604030504040204" pitchFamily="34" charset="0"/>
                        </a:rPr>
                        <a:t>200,000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368074963"/>
                  </a:ext>
                </a:extLst>
              </a:tr>
              <a:tr h="240218">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gridSpan="4">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8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0"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346163812"/>
                  </a:ext>
                </a:extLst>
              </a:tr>
              <a:tr h="240218">
                <a:tc gridSpan="5">
                  <a:txBody>
                    <a:bodyPr/>
                    <a:lstStyle/>
                    <a:p>
                      <a:pPr algn="l" fontAlgn="b"/>
                      <a:r>
                        <a:rPr lang="en-GB" sz="1400" b="1" i="0" u="none" strike="noStrike" dirty="0">
                          <a:solidFill>
                            <a:srgbClr val="000000"/>
                          </a:solidFill>
                          <a:effectLst/>
                          <a:latin typeface="Tahoma" panose="020B0604030504040204" pitchFamily="34" charset="0"/>
                        </a:rPr>
                        <a:t>Sales left on the table</a:t>
                      </a:r>
                    </a:p>
                  </a:txBody>
                  <a:tcPr marL="0" marR="0" marT="0" marB="0" anchor="b">
                    <a:lnL>
                      <a:noFill/>
                    </a:lnL>
                    <a:lnR>
                      <a:noFill/>
                    </a:lnR>
                    <a:lnT>
                      <a:noFill/>
                    </a:lnT>
                    <a:lnB>
                      <a:noFill/>
                    </a:lnB>
                  </a:tcPr>
                </a:tc>
                <a:tc hMerge="1">
                  <a:txBody>
                    <a:bodyPr/>
                    <a:lstStyle/>
                    <a:p>
                      <a:endParaRPr lang="en-GB"/>
                    </a:p>
                  </a:txBody>
                  <a:tcPr/>
                </a:tc>
                <a:tc hMerge="1">
                  <a:txBody>
                    <a:bodyPr/>
                    <a:lstStyle/>
                    <a:p>
                      <a:pPr algn="l" fontAlgn="b"/>
                      <a:endParaRPr lang="en-GB" sz="1800" b="1"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pPr algn="l" fontAlgn="b"/>
                      <a:endParaRPr lang="en-GB" sz="1400" b="1" i="0" u="none" strike="noStrike">
                        <a:solidFill>
                          <a:srgbClr val="000000"/>
                        </a:solidFill>
                        <a:effectLst/>
                        <a:latin typeface="Tahoma" panose="020B0604030504040204" pitchFamily="34" charset="0"/>
                      </a:endParaRPr>
                    </a:p>
                  </a:txBody>
                  <a:tcPr marL="0" marR="0" marT="0" marB="0" anchor="b">
                    <a:lnL>
                      <a:noFill/>
                    </a:lnL>
                    <a:lnR>
                      <a:noFill/>
                    </a:lnR>
                    <a:lnT>
                      <a:noFill/>
                    </a:lnT>
                    <a:lnB>
                      <a:noFill/>
                    </a:lnB>
                  </a:tcPr>
                </a:tc>
                <a:tc hMerge="1">
                  <a:txBody>
                    <a:bodyPr/>
                    <a:lstStyle/>
                    <a:p>
                      <a:endParaRPr lang="en-GB"/>
                    </a:p>
                  </a:txBody>
                  <a:tcPr/>
                </a:tc>
                <a:tc>
                  <a:txBody>
                    <a:bodyPr/>
                    <a:lstStyle/>
                    <a:p>
                      <a:pPr algn="ctr" fontAlgn="b"/>
                      <a:r>
                        <a:rPr lang="en-GB" sz="1400" b="1" i="0" u="none" strike="noStrike" dirty="0">
                          <a:solidFill>
                            <a:srgbClr val="000000"/>
                          </a:solidFill>
                          <a:effectLst/>
                          <a:latin typeface="Tahoma" panose="020B0604030504040204" pitchFamily="34" charset="0"/>
                        </a:rPr>
                        <a:t>106,300</a:t>
                      </a: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700640844"/>
                  </a:ext>
                </a:extLst>
              </a:tr>
            </a:tbl>
          </a:graphicData>
        </a:graphic>
      </p:graphicFrame>
    </p:spTree>
    <p:extLst>
      <p:ext uri="{BB962C8B-B14F-4D97-AF65-F5344CB8AC3E}">
        <p14:creationId xmlns:p14="http://schemas.microsoft.com/office/powerpoint/2010/main" val="2030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6F21-925D-4CE0-8F2F-0F3034BC1951}"/>
              </a:ext>
            </a:extLst>
          </p:cNvPr>
          <p:cNvSpPr>
            <a:spLocks noGrp="1"/>
          </p:cNvSpPr>
          <p:nvPr>
            <p:ph type="title"/>
          </p:nvPr>
        </p:nvSpPr>
        <p:spPr/>
        <p:txBody>
          <a:bodyPr>
            <a:normAutofit fontScale="90000"/>
          </a:bodyPr>
          <a:lstStyle/>
          <a:p>
            <a:r>
              <a:rPr lang="en-US" dirty="0"/>
              <a:t>Customers Aren’t Price Sensitive They are </a:t>
            </a:r>
            <a:r>
              <a:rPr lang="en-US" i="1" dirty="0"/>
              <a:t>Value</a:t>
            </a:r>
            <a:r>
              <a:rPr lang="en-US" dirty="0"/>
              <a:t>  Sensitive</a:t>
            </a:r>
            <a:endParaRPr lang="en-GB" dirty="0"/>
          </a:p>
        </p:txBody>
      </p:sp>
      <p:sp>
        <p:nvSpPr>
          <p:cNvPr id="3" name="Content Placeholder 2">
            <a:extLst>
              <a:ext uri="{FF2B5EF4-FFF2-40B4-BE49-F238E27FC236}">
                <a16:creationId xmlns:a16="http://schemas.microsoft.com/office/drawing/2014/main" id="{6AD7DF77-7C2E-4F60-8CAD-548F455022E6}"/>
              </a:ext>
            </a:extLst>
          </p:cNvPr>
          <p:cNvSpPr>
            <a:spLocks noGrp="1"/>
          </p:cNvSpPr>
          <p:nvPr>
            <p:ph idx="1"/>
          </p:nvPr>
        </p:nvSpPr>
        <p:spPr>
          <a:xfrm>
            <a:off x="838200" y="1166949"/>
            <a:ext cx="10515600" cy="4879386"/>
          </a:xfrm>
        </p:spPr>
        <p:txBody>
          <a:bodyPr>
            <a:normAutofit fontScale="85000" lnSpcReduction="20000"/>
          </a:bodyPr>
          <a:lstStyle/>
          <a:p>
            <a:pPr marL="0" indent="0">
              <a:lnSpc>
                <a:spcPct val="200000"/>
              </a:lnSpc>
              <a:buNone/>
            </a:pPr>
            <a:r>
              <a:rPr lang="en-GB" dirty="0"/>
              <a:t>Your price depends on</a:t>
            </a:r>
          </a:p>
          <a:p>
            <a:pPr>
              <a:lnSpc>
                <a:spcPct val="200000"/>
              </a:lnSpc>
            </a:pPr>
            <a:r>
              <a:rPr lang="en-GB" dirty="0"/>
              <a:t>The Value You create</a:t>
            </a:r>
          </a:p>
          <a:p>
            <a:pPr>
              <a:lnSpc>
                <a:spcPct val="200000"/>
              </a:lnSpc>
            </a:pPr>
            <a:r>
              <a:rPr lang="en-GB" dirty="0"/>
              <a:t>How you can differentiate yourself from your competition</a:t>
            </a:r>
          </a:p>
          <a:p>
            <a:pPr>
              <a:lnSpc>
                <a:spcPct val="200000"/>
              </a:lnSpc>
            </a:pPr>
            <a:r>
              <a:rPr lang="en-GB" dirty="0"/>
              <a:t>Your Own Confidence in that value</a:t>
            </a:r>
          </a:p>
          <a:p>
            <a:pPr>
              <a:lnSpc>
                <a:spcPct val="200000"/>
              </a:lnSpc>
            </a:pPr>
            <a:r>
              <a:rPr lang="en-GB" dirty="0"/>
              <a:t>Conversation You are willing to have</a:t>
            </a:r>
          </a:p>
          <a:p>
            <a:pPr>
              <a:lnSpc>
                <a:spcPct val="200000"/>
              </a:lnSpc>
            </a:pPr>
            <a:r>
              <a:rPr lang="en-GB" dirty="0"/>
              <a:t>If you can add in more value you can charge higher prices</a:t>
            </a:r>
          </a:p>
          <a:p>
            <a:pPr>
              <a:lnSpc>
                <a:spcPct val="200000"/>
              </a:lnSpc>
            </a:pPr>
            <a:endParaRPr lang="en-GB" dirty="0"/>
          </a:p>
          <a:p>
            <a:endParaRPr lang="en-GB" dirty="0"/>
          </a:p>
        </p:txBody>
      </p:sp>
    </p:spTree>
    <p:extLst>
      <p:ext uri="{BB962C8B-B14F-4D97-AF65-F5344CB8AC3E}">
        <p14:creationId xmlns:p14="http://schemas.microsoft.com/office/powerpoint/2010/main" val="981886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E6F21-925D-4CE0-8F2F-0F3034BC1951}"/>
              </a:ext>
            </a:extLst>
          </p:cNvPr>
          <p:cNvSpPr>
            <a:spLocks noGrp="1"/>
          </p:cNvSpPr>
          <p:nvPr>
            <p:ph type="title"/>
          </p:nvPr>
        </p:nvSpPr>
        <p:spPr/>
        <p:txBody>
          <a:bodyPr>
            <a:normAutofit fontScale="90000"/>
          </a:bodyPr>
          <a:lstStyle/>
          <a:p>
            <a:r>
              <a:rPr lang="en-US" dirty="0"/>
              <a:t>Cost doesn’t determine the value &amp; price</a:t>
            </a:r>
            <a:endParaRPr lang="en-GB" dirty="0"/>
          </a:p>
        </p:txBody>
      </p:sp>
      <p:sp>
        <p:nvSpPr>
          <p:cNvPr id="3" name="Content Placeholder 2">
            <a:extLst>
              <a:ext uri="{FF2B5EF4-FFF2-40B4-BE49-F238E27FC236}">
                <a16:creationId xmlns:a16="http://schemas.microsoft.com/office/drawing/2014/main" id="{6AD7DF77-7C2E-4F60-8CAD-548F455022E6}"/>
              </a:ext>
            </a:extLst>
          </p:cNvPr>
          <p:cNvSpPr>
            <a:spLocks noGrp="1"/>
          </p:cNvSpPr>
          <p:nvPr>
            <p:ph idx="1"/>
          </p:nvPr>
        </p:nvSpPr>
        <p:spPr>
          <a:xfrm>
            <a:off x="838200" y="1166949"/>
            <a:ext cx="10515600" cy="4879386"/>
          </a:xfrm>
        </p:spPr>
        <p:txBody>
          <a:bodyPr/>
          <a:lstStyle/>
          <a:p>
            <a:pPr marL="0" indent="0">
              <a:lnSpc>
                <a:spcPct val="200000"/>
              </a:lnSpc>
              <a:buNone/>
            </a:pPr>
            <a:endParaRPr lang="en-GB" dirty="0"/>
          </a:p>
          <a:p>
            <a:pPr>
              <a:lnSpc>
                <a:spcPct val="200000"/>
              </a:lnSpc>
            </a:pPr>
            <a:r>
              <a:rPr lang="en-GB" dirty="0"/>
              <a:t>It’s the value that determines the cost</a:t>
            </a:r>
          </a:p>
          <a:p>
            <a:r>
              <a:rPr lang="en-GB" dirty="0"/>
              <a:t>How can you add more value</a:t>
            </a:r>
          </a:p>
          <a:p>
            <a:r>
              <a:rPr lang="en-GB" dirty="0"/>
              <a:t>Definition of value pricing</a:t>
            </a:r>
          </a:p>
        </p:txBody>
      </p:sp>
    </p:spTree>
    <p:extLst>
      <p:ext uri="{BB962C8B-B14F-4D97-AF65-F5344CB8AC3E}">
        <p14:creationId xmlns:p14="http://schemas.microsoft.com/office/powerpoint/2010/main" val="3035943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6251D-8CA6-4D9E-91D0-42F5AB55467B}"/>
              </a:ext>
            </a:extLst>
          </p:cNvPr>
          <p:cNvSpPr>
            <a:spLocks noGrp="1"/>
          </p:cNvSpPr>
          <p:nvPr>
            <p:ph type="title"/>
          </p:nvPr>
        </p:nvSpPr>
        <p:spPr/>
        <p:txBody>
          <a:bodyPr/>
          <a:lstStyle/>
          <a:p>
            <a:r>
              <a:rPr lang="en-GB" dirty="0"/>
              <a:t>Methods of increasing your price</a:t>
            </a:r>
          </a:p>
        </p:txBody>
      </p:sp>
      <p:sp>
        <p:nvSpPr>
          <p:cNvPr id="3" name="Content Placeholder 2">
            <a:extLst>
              <a:ext uri="{FF2B5EF4-FFF2-40B4-BE49-F238E27FC236}">
                <a16:creationId xmlns:a16="http://schemas.microsoft.com/office/drawing/2014/main" id="{4AE1D23B-6913-4BE8-9B34-580E5249D2FF}"/>
              </a:ext>
            </a:extLst>
          </p:cNvPr>
          <p:cNvSpPr>
            <a:spLocks noGrp="1"/>
          </p:cNvSpPr>
          <p:nvPr>
            <p:ph idx="1"/>
          </p:nvPr>
        </p:nvSpPr>
        <p:spPr>
          <a:xfrm>
            <a:off x="838200" y="906335"/>
            <a:ext cx="10515600" cy="1871672"/>
          </a:xfrm>
        </p:spPr>
        <p:txBody>
          <a:bodyPr>
            <a:normAutofit/>
          </a:bodyPr>
          <a:lstStyle/>
          <a:p>
            <a:pPr>
              <a:lnSpc>
                <a:spcPct val="300000"/>
              </a:lnSpc>
            </a:pPr>
            <a:endParaRPr lang="en-GB" dirty="0"/>
          </a:p>
        </p:txBody>
      </p:sp>
      <p:pic>
        <p:nvPicPr>
          <p:cNvPr id="14338" name="Picture 2" descr="Iceberg Lettuce Deserves More Than the Wedge Salad | The New Yorker">
            <a:extLst>
              <a:ext uri="{FF2B5EF4-FFF2-40B4-BE49-F238E27FC236}">
                <a16:creationId xmlns:a16="http://schemas.microsoft.com/office/drawing/2014/main" id="{FDEAA044-B9A1-477B-938F-9A442048A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800" y="2621895"/>
            <a:ext cx="4900246" cy="3675185"/>
          </a:xfrm>
          <a:prstGeom prst="rect">
            <a:avLst/>
          </a:prstGeom>
          <a:noFill/>
          <a:effectLst>
            <a:softEdge rad="457200"/>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AE38F3-ADF7-4FCF-BACF-5941E54B2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900" y="2369548"/>
            <a:ext cx="4533900" cy="3190875"/>
          </a:xfrm>
          <a:prstGeom prst="rect">
            <a:avLst/>
          </a:prstGeom>
        </p:spPr>
      </p:pic>
    </p:spTree>
    <p:extLst>
      <p:ext uri="{BB962C8B-B14F-4D97-AF65-F5344CB8AC3E}">
        <p14:creationId xmlns:p14="http://schemas.microsoft.com/office/powerpoint/2010/main" val="204961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0419-D418-4CDC-BC52-93CB1C5CEA2D}"/>
              </a:ext>
            </a:extLst>
          </p:cNvPr>
          <p:cNvSpPr>
            <a:spLocks noGrp="1"/>
          </p:cNvSpPr>
          <p:nvPr>
            <p:ph type="title"/>
          </p:nvPr>
        </p:nvSpPr>
        <p:spPr/>
        <p:txBody>
          <a:bodyPr>
            <a:normAutofit fontScale="90000"/>
          </a:bodyPr>
          <a:lstStyle/>
          <a:p>
            <a:r>
              <a:rPr lang="en-GB" dirty="0"/>
              <a:t>The easiest way to make more money is to get your price right</a:t>
            </a:r>
          </a:p>
        </p:txBody>
      </p:sp>
      <p:sp>
        <p:nvSpPr>
          <p:cNvPr id="3" name="Content Placeholder 2">
            <a:extLst>
              <a:ext uri="{FF2B5EF4-FFF2-40B4-BE49-F238E27FC236}">
                <a16:creationId xmlns:a16="http://schemas.microsoft.com/office/drawing/2014/main" id="{4F7682E5-121D-43D1-A23B-C41041EC4330}"/>
              </a:ext>
            </a:extLst>
          </p:cNvPr>
          <p:cNvSpPr>
            <a:spLocks noGrp="1"/>
          </p:cNvSpPr>
          <p:nvPr>
            <p:ph idx="1"/>
          </p:nvPr>
        </p:nvSpPr>
        <p:spPr/>
        <p:txBody>
          <a:bodyPr/>
          <a:lstStyle/>
          <a:p>
            <a:pPr>
              <a:lnSpc>
                <a:spcPct val="300000"/>
              </a:lnSpc>
            </a:pPr>
            <a:r>
              <a:rPr lang="en-GB" dirty="0"/>
              <a:t>Different customers will pay different prices</a:t>
            </a:r>
          </a:p>
          <a:p>
            <a:pPr>
              <a:lnSpc>
                <a:spcPct val="300000"/>
              </a:lnSpc>
            </a:pPr>
            <a:r>
              <a:rPr lang="en-GB" dirty="0"/>
              <a:t>If you have a single price its either too high or too low</a:t>
            </a:r>
          </a:p>
          <a:p>
            <a:pPr>
              <a:lnSpc>
                <a:spcPct val="300000"/>
              </a:lnSpc>
            </a:pPr>
            <a:r>
              <a:rPr lang="en-GB" dirty="0"/>
              <a:t>So charge different customers different prices</a:t>
            </a:r>
          </a:p>
        </p:txBody>
      </p:sp>
    </p:spTree>
    <p:extLst>
      <p:ext uri="{BB962C8B-B14F-4D97-AF65-F5344CB8AC3E}">
        <p14:creationId xmlns:p14="http://schemas.microsoft.com/office/powerpoint/2010/main" val="285627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52840EC-9C44-47D1-BC93-27F370C8EDFC}"/>
              </a:ext>
            </a:extLst>
          </p:cNvPr>
          <p:cNvGraphicFramePr>
            <a:graphicFrameLocks noGrp="1"/>
          </p:cNvGraphicFramePr>
          <p:nvPr>
            <p:extLst>
              <p:ext uri="{D42A27DB-BD31-4B8C-83A1-F6EECF244321}">
                <p14:modId xmlns:p14="http://schemas.microsoft.com/office/powerpoint/2010/main" val="1806336360"/>
              </p:ext>
            </p:extLst>
          </p:nvPr>
        </p:nvGraphicFramePr>
        <p:xfrm>
          <a:off x="836022" y="1648584"/>
          <a:ext cx="10519956" cy="3560832"/>
        </p:xfrm>
        <a:graphic>
          <a:graphicData uri="http://schemas.openxmlformats.org/drawingml/2006/table">
            <a:tbl>
              <a:tblPr firstRow="1" firstCol="1" bandRow="1"/>
              <a:tblGrid>
                <a:gridCol w="1628504">
                  <a:extLst>
                    <a:ext uri="{9D8B030D-6E8A-4147-A177-3AD203B41FA5}">
                      <a16:colId xmlns:a16="http://schemas.microsoft.com/office/drawing/2014/main" val="792988947"/>
                    </a:ext>
                  </a:extLst>
                </a:gridCol>
                <a:gridCol w="644229">
                  <a:extLst>
                    <a:ext uri="{9D8B030D-6E8A-4147-A177-3AD203B41FA5}">
                      <a16:colId xmlns:a16="http://schemas.microsoft.com/office/drawing/2014/main" val="2196241544"/>
                    </a:ext>
                  </a:extLst>
                </a:gridCol>
                <a:gridCol w="1393333">
                  <a:extLst>
                    <a:ext uri="{9D8B030D-6E8A-4147-A177-3AD203B41FA5}">
                      <a16:colId xmlns:a16="http://schemas.microsoft.com/office/drawing/2014/main" val="1531753052"/>
                    </a:ext>
                  </a:extLst>
                </a:gridCol>
                <a:gridCol w="879400">
                  <a:extLst>
                    <a:ext uri="{9D8B030D-6E8A-4147-A177-3AD203B41FA5}">
                      <a16:colId xmlns:a16="http://schemas.microsoft.com/office/drawing/2014/main" val="2203539321"/>
                    </a:ext>
                  </a:extLst>
                </a:gridCol>
                <a:gridCol w="1393333">
                  <a:extLst>
                    <a:ext uri="{9D8B030D-6E8A-4147-A177-3AD203B41FA5}">
                      <a16:colId xmlns:a16="http://schemas.microsoft.com/office/drawing/2014/main" val="1046661075"/>
                    </a:ext>
                  </a:extLst>
                </a:gridCol>
                <a:gridCol w="879400">
                  <a:extLst>
                    <a:ext uri="{9D8B030D-6E8A-4147-A177-3AD203B41FA5}">
                      <a16:colId xmlns:a16="http://schemas.microsoft.com/office/drawing/2014/main" val="3000975798"/>
                    </a:ext>
                  </a:extLst>
                </a:gridCol>
                <a:gridCol w="1707493">
                  <a:extLst>
                    <a:ext uri="{9D8B030D-6E8A-4147-A177-3AD203B41FA5}">
                      <a16:colId xmlns:a16="http://schemas.microsoft.com/office/drawing/2014/main" val="1903092205"/>
                    </a:ext>
                  </a:extLst>
                </a:gridCol>
                <a:gridCol w="600931">
                  <a:extLst>
                    <a:ext uri="{9D8B030D-6E8A-4147-A177-3AD203B41FA5}">
                      <a16:colId xmlns:a16="http://schemas.microsoft.com/office/drawing/2014/main" val="3419581178"/>
                    </a:ext>
                  </a:extLst>
                </a:gridCol>
                <a:gridCol w="1393333">
                  <a:extLst>
                    <a:ext uri="{9D8B030D-6E8A-4147-A177-3AD203B41FA5}">
                      <a16:colId xmlns:a16="http://schemas.microsoft.com/office/drawing/2014/main" val="3386543424"/>
                    </a:ext>
                  </a:extLst>
                </a:gridCol>
              </a:tblGrid>
              <a:tr h="184150">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Customers</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Willing </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Price</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Unit</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Profit</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746928689"/>
                  </a:ext>
                </a:extLst>
              </a:tr>
              <a:tr h="184150">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to Pay</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Charged</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Costs</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b="1" dirty="0">
                        <a:effectLst/>
                        <a:latin typeface="+mj-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687593486"/>
                  </a:ext>
                </a:extLst>
              </a:tr>
              <a:tr h="184150">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167990867"/>
                  </a:ext>
                </a:extLst>
              </a:tr>
              <a:tr h="184150">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90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£5</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£5</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£4</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£90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84516783"/>
                  </a:ext>
                </a:extLst>
              </a:tr>
              <a:tr h="184150">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10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£10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£5</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£4</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£10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669529552"/>
                  </a:ext>
                </a:extLst>
              </a:tr>
              <a:tr h="184150">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428776825"/>
                  </a:ext>
                </a:extLst>
              </a:tr>
              <a:tr h="184150">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Total Profit</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FF0000"/>
                          </a:solidFill>
                          <a:effectLst/>
                          <a:latin typeface="+mj-lt"/>
                          <a:ea typeface="Times New Roman" panose="02020603050405020304" pitchFamily="18" charset="0"/>
                          <a:cs typeface="Calibri" panose="020F0502020204030204" pitchFamily="34" charset="0"/>
                        </a:rPr>
                        <a:t>£100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01741216"/>
                  </a:ext>
                </a:extLst>
              </a:tr>
              <a:tr h="184150">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703923931"/>
                  </a:ext>
                </a:extLst>
              </a:tr>
              <a:tr h="184150">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90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£5</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£5</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£4</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£90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945510306"/>
                  </a:ext>
                </a:extLst>
              </a:tr>
              <a:tr h="184150">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10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£10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FF0000"/>
                          </a:solidFill>
                          <a:effectLst/>
                          <a:latin typeface="+mj-lt"/>
                          <a:ea typeface="Times New Roman" panose="02020603050405020304" pitchFamily="18" charset="0"/>
                          <a:cs typeface="Calibri" panose="020F0502020204030204" pitchFamily="34" charset="0"/>
                        </a:rPr>
                        <a:t>£10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£4</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000000"/>
                          </a:solidFill>
                          <a:effectLst/>
                          <a:latin typeface="+mj-lt"/>
                          <a:ea typeface="Times New Roman" panose="02020603050405020304" pitchFamily="18" charset="0"/>
                          <a:cs typeface="Calibri" panose="020F0502020204030204" pitchFamily="34" charset="0"/>
                        </a:rPr>
                        <a:t>£60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316629201"/>
                  </a:ext>
                </a:extLst>
              </a:tr>
              <a:tr h="184150">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9807666"/>
                  </a:ext>
                </a:extLst>
              </a:tr>
              <a:tr h="184150">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b="1" dirty="0">
                          <a:solidFill>
                            <a:srgbClr val="000000"/>
                          </a:solidFill>
                          <a:effectLst/>
                          <a:latin typeface="+mj-lt"/>
                          <a:ea typeface="Times New Roman" panose="02020603050405020304" pitchFamily="18" charset="0"/>
                          <a:cs typeface="Calibri" panose="020F0502020204030204" pitchFamily="34" charset="0"/>
                        </a:rPr>
                        <a:t>Total Profit</a:t>
                      </a:r>
                      <a:endParaRPr lang="en-GB" sz="2000" b="1"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000" dirty="0">
                        <a:effectLst/>
                        <a:latin typeface="+mj-lt"/>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2000" dirty="0">
                          <a:solidFill>
                            <a:srgbClr val="FF0000"/>
                          </a:solidFill>
                          <a:effectLst/>
                          <a:latin typeface="+mj-lt"/>
                          <a:ea typeface="Times New Roman" panose="02020603050405020304" pitchFamily="18" charset="0"/>
                          <a:cs typeface="Calibri" panose="020F0502020204030204" pitchFamily="34" charset="0"/>
                        </a:rPr>
                        <a:t>£150</a:t>
                      </a:r>
                      <a:endParaRPr lang="en-GB" sz="20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168552804"/>
                  </a:ext>
                </a:extLst>
              </a:tr>
            </a:tbl>
          </a:graphicData>
        </a:graphic>
      </p:graphicFrame>
    </p:spTree>
    <p:extLst>
      <p:ext uri="{BB962C8B-B14F-4D97-AF65-F5344CB8AC3E}">
        <p14:creationId xmlns:p14="http://schemas.microsoft.com/office/powerpoint/2010/main" val="181456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C610-61B1-4333-A9E4-EB6CC2DDC4C5}"/>
              </a:ext>
            </a:extLst>
          </p:cNvPr>
          <p:cNvSpPr>
            <a:spLocks noGrp="1"/>
          </p:cNvSpPr>
          <p:nvPr>
            <p:ph type="title"/>
          </p:nvPr>
        </p:nvSpPr>
        <p:spPr/>
        <p:txBody>
          <a:bodyPr/>
          <a:lstStyle/>
          <a:p>
            <a:r>
              <a:rPr lang="en-GB" dirty="0"/>
              <a:t>Sir John Harvey Jones </a:t>
            </a:r>
          </a:p>
        </p:txBody>
      </p:sp>
      <p:pic>
        <p:nvPicPr>
          <p:cNvPr id="4" name="Content Placeholder 3">
            <a:extLst>
              <a:ext uri="{FF2B5EF4-FFF2-40B4-BE49-F238E27FC236}">
                <a16:creationId xmlns:a16="http://schemas.microsoft.com/office/drawing/2014/main" id="{2ABF31EF-9416-47D2-BE3B-F546A49B9F9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32000" y="1372594"/>
            <a:ext cx="8128000" cy="4572000"/>
          </a:xfrm>
          <a:prstGeom prst="rect">
            <a:avLst/>
          </a:prstGeom>
          <a:noFill/>
          <a:ln>
            <a:noFill/>
          </a:ln>
          <a:extLst/>
        </p:spPr>
      </p:pic>
    </p:spTree>
    <p:extLst>
      <p:ext uri="{BB962C8B-B14F-4D97-AF65-F5344CB8AC3E}">
        <p14:creationId xmlns:p14="http://schemas.microsoft.com/office/powerpoint/2010/main" val="30621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7D1BE4-2238-4491-B941-17A582398EBE}"/>
              </a:ext>
            </a:extLst>
          </p:cNvPr>
          <p:cNvSpPr>
            <a:spLocks noGrp="1"/>
          </p:cNvSpPr>
          <p:nvPr>
            <p:ph idx="1"/>
          </p:nvPr>
        </p:nvSpPr>
        <p:spPr/>
        <p:txBody>
          <a:bodyPr anchor="ctr"/>
          <a:lstStyle/>
          <a:p>
            <a:pPr>
              <a:lnSpc>
                <a:spcPct val="150000"/>
              </a:lnSpc>
            </a:pPr>
            <a:r>
              <a:rPr lang="en-GB" dirty="0"/>
              <a:t>Building on this then look to offer 3 different levels of service at 3 different price points</a:t>
            </a:r>
          </a:p>
          <a:p>
            <a:pPr>
              <a:lnSpc>
                <a:spcPct val="150000"/>
              </a:lnSpc>
            </a:pPr>
            <a:endParaRPr lang="en-GB" dirty="0"/>
          </a:p>
          <a:p>
            <a:pPr>
              <a:lnSpc>
                <a:spcPct val="150000"/>
              </a:lnSpc>
            </a:pPr>
            <a:r>
              <a:rPr lang="en-GB" dirty="0"/>
              <a:t>We call this Menu pricing </a:t>
            </a:r>
          </a:p>
          <a:p>
            <a:endParaRPr lang="en-GB" dirty="0"/>
          </a:p>
        </p:txBody>
      </p:sp>
    </p:spTree>
    <p:extLst>
      <p:ext uri="{BB962C8B-B14F-4D97-AF65-F5344CB8AC3E}">
        <p14:creationId xmlns:p14="http://schemas.microsoft.com/office/powerpoint/2010/main" val="1102805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FBF97-E496-47E7-959B-6C4C23BB852D}"/>
              </a:ext>
            </a:extLst>
          </p:cNvPr>
          <p:cNvSpPr>
            <a:spLocks noGrp="1"/>
          </p:cNvSpPr>
          <p:nvPr>
            <p:ph type="title"/>
          </p:nvPr>
        </p:nvSpPr>
        <p:spPr/>
        <p:txBody>
          <a:bodyPr>
            <a:normAutofit fontScale="90000"/>
          </a:bodyPr>
          <a:lstStyle/>
          <a:p>
            <a:r>
              <a:rPr lang="en-GB" dirty="0"/>
              <a:t>Menu Pricing allows you to put 3 different prices on the table</a:t>
            </a:r>
          </a:p>
        </p:txBody>
      </p:sp>
      <p:sp>
        <p:nvSpPr>
          <p:cNvPr id="3" name="Content Placeholder 2">
            <a:extLst>
              <a:ext uri="{FF2B5EF4-FFF2-40B4-BE49-F238E27FC236}">
                <a16:creationId xmlns:a16="http://schemas.microsoft.com/office/drawing/2014/main" id="{C8F95E20-D215-4E9B-8F7A-F857494FC89C}"/>
              </a:ext>
            </a:extLst>
          </p:cNvPr>
          <p:cNvSpPr>
            <a:spLocks noGrp="1"/>
          </p:cNvSpPr>
          <p:nvPr>
            <p:ph idx="1"/>
          </p:nvPr>
        </p:nvSpPr>
        <p:spPr/>
        <p:txBody>
          <a:bodyPr>
            <a:normAutofit lnSpcReduction="10000"/>
          </a:bodyPr>
          <a:lstStyle/>
          <a:p>
            <a:pPr lvl="0">
              <a:lnSpc>
                <a:spcPct val="120000"/>
              </a:lnSpc>
            </a:pPr>
            <a:r>
              <a:rPr lang="en-GB" dirty="0"/>
              <a:t>So if we can find different ways to charge different customers different prices we will maximise our profits </a:t>
            </a:r>
          </a:p>
          <a:p>
            <a:pPr lvl="0">
              <a:lnSpc>
                <a:spcPct val="120000"/>
              </a:lnSpc>
            </a:pPr>
            <a:r>
              <a:rPr lang="en-GB" dirty="0"/>
              <a:t>Reason to do this is that people put different values on different prices – by offering 3 prices you start to maximise the value you get.  It allows you to find out the price they are prepared to pay.</a:t>
            </a:r>
          </a:p>
          <a:p>
            <a:pPr lvl="0">
              <a:lnSpc>
                <a:spcPct val="120000"/>
              </a:lnSpc>
            </a:pPr>
            <a:r>
              <a:rPr lang="en-GB" dirty="0"/>
              <a:t>Offering 3 levels of services each with a different price</a:t>
            </a:r>
          </a:p>
          <a:p>
            <a:pPr lvl="0">
              <a:lnSpc>
                <a:spcPct val="120000"/>
              </a:lnSpc>
            </a:pPr>
            <a:r>
              <a:rPr lang="en-GB" dirty="0"/>
              <a:t>Coffee shops do it with small, regular and large</a:t>
            </a:r>
          </a:p>
          <a:p>
            <a:pPr lvl="0">
              <a:lnSpc>
                <a:spcPct val="120000"/>
              </a:lnSpc>
            </a:pPr>
            <a:r>
              <a:rPr lang="en-GB" dirty="0"/>
              <a:t>Bike repair shops do it with bronze, silver and gold</a:t>
            </a:r>
          </a:p>
          <a:p>
            <a:endParaRPr lang="en-GB" dirty="0"/>
          </a:p>
        </p:txBody>
      </p:sp>
    </p:spTree>
    <p:extLst>
      <p:ext uri="{BB962C8B-B14F-4D97-AF65-F5344CB8AC3E}">
        <p14:creationId xmlns:p14="http://schemas.microsoft.com/office/powerpoint/2010/main" val="2179358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8ECA-3B2C-4AD1-B8B5-D6FD932C349C}"/>
              </a:ext>
            </a:extLst>
          </p:cNvPr>
          <p:cNvSpPr>
            <a:spLocks noGrp="1"/>
          </p:cNvSpPr>
          <p:nvPr>
            <p:ph type="title"/>
          </p:nvPr>
        </p:nvSpPr>
        <p:spPr/>
        <p:txBody>
          <a:bodyPr>
            <a:normAutofit fontScale="90000"/>
          </a:bodyPr>
          <a:lstStyle/>
          <a:p>
            <a:r>
              <a:rPr lang="en-GB" dirty="0"/>
              <a:t>So pulling all this together the 3 prices could be set as follows</a:t>
            </a:r>
          </a:p>
        </p:txBody>
      </p:sp>
      <p:sp>
        <p:nvSpPr>
          <p:cNvPr id="3" name="Content Placeholder 2">
            <a:extLst>
              <a:ext uri="{FF2B5EF4-FFF2-40B4-BE49-F238E27FC236}">
                <a16:creationId xmlns:a16="http://schemas.microsoft.com/office/drawing/2014/main" id="{04B2979F-78AC-4E73-B336-AB6B753A5D0B}"/>
              </a:ext>
            </a:extLst>
          </p:cNvPr>
          <p:cNvSpPr>
            <a:spLocks noGrp="1"/>
          </p:cNvSpPr>
          <p:nvPr>
            <p:ph idx="1"/>
          </p:nvPr>
        </p:nvSpPr>
        <p:spPr/>
        <p:txBody>
          <a:bodyPr>
            <a:normAutofit/>
          </a:bodyPr>
          <a:lstStyle/>
          <a:p>
            <a:pPr>
              <a:lnSpc>
                <a:spcPct val="120000"/>
              </a:lnSpc>
            </a:pPr>
            <a:r>
              <a:rPr lang="en-GB" sz="2400" dirty="0"/>
              <a:t>Entry price – based on time and day rate – this is what you would have got paid if you were just putting one price on the table</a:t>
            </a:r>
          </a:p>
          <a:p>
            <a:pPr>
              <a:lnSpc>
                <a:spcPct val="120000"/>
              </a:lnSpc>
            </a:pPr>
            <a:r>
              <a:rPr lang="en-GB" sz="2400" dirty="0"/>
              <a:t>Middle price – based on the above but extra value is added to this package so your prices are say 30% higher</a:t>
            </a:r>
          </a:p>
          <a:p>
            <a:pPr>
              <a:lnSpc>
                <a:spcPct val="120000"/>
              </a:lnSpc>
            </a:pPr>
            <a:r>
              <a:rPr lang="en-GB" sz="2400" dirty="0"/>
              <a:t>Top price – based on the above – again adding in even more value  so this price may be set at twice the level of the entry level price</a:t>
            </a:r>
          </a:p>
          <a:p>
            <a:pPr>
              <a:lnSpc>
                <a:spcPct val="120000"/>
              </a:lnSpc>
            </a:pPr>
            <a:endParaRPr lang="en-GB" sz="2400" dirty="0"/>
          </a:p>
          <a:p>
            <a:pPr marL="0" indent="0">
              <a:lnSpc>
                <a:spcPct val="120000"/>
              </a:lnSpc>
              <a:buNone/>
            </a:pPr>
            <a:r>
              <a:rPr lang="en-GB" sz="2400" dirty="0"/>
              <a:t>This will allow prospects to choose the package that is most appropriate to them – they can get what they want and you get to maximise your income</a:t>
            </a:r>
          </a:p>
          <a:p>
            <a:pPr>
              <a:lnSpc>
                <a:spcPct val="120000"/>
              </a:lnSpc>
            </a:pPr>
            <a:endParaRPr lang="en-GB" sz="2400" dirty="0"/>
          </a:p>
        </p:txBody>
      </p:sp>
    </p:spTree>
    <p:extLst>
      <p:ext uri="{BB962C8B-B14F-4D97-AF65-F5344CB8AC3E}">
        <p14:creationId xmlns:p14="http://schemas.microsoft.com/office/powerpoint/2010/main" val="3563927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77B8-AD6F-4C9E-BA3C-E25A10B8DC1D}"/>
              </a:ext>
            </a:extLst>
          </p:cNvPr>
          <p:cNvSpPr>
            <a:spLocks noGrp="1"/>
          </p:cNvSpPr>
          <p:nvPr>
            <p:ph type="title"/>
          </p:nvPr>
        </p:nvSpPr>
        <p:spPr/>
        <p:txBody>
          <a:bodyPr>
            <a:normAutofit/>
          </a:bodyPr>
          <a:lstStyle/>
          <a:p>
            <a:r>
              <a:rPr lang="en-GB" dirty="0"/>
              <a:t>Don’t bet the business…</a:t>
            </a:r>
          </a:p>
        </p:txBody>
      </p:sp>
      <p:sp>
        <p:nvSpPr>
          <p:cNvPr id="3" name="Content Placeholder 2">
            <a:extLst>
              <a:ext uri="{FF2B5EF4-FFF2-40B4-BE49-F238E27FC236}">
                <a16:creationId xmlns:a16="http://schemas.microsoft.com/office/drawing/2014/main" id="{E09A1FDC-1695-44F1-B169-F9E183F75EBF}"/>
              </a:ext>
            </a:extLst>
          </p:cNvPr>
          <p:cNvSpPr>
            <a:spLocks noGrp="1"/>
          </p:cNvSpPr>
          <p:nvPr>
            <p:ph idx="1"/>
          </p:nvPr>
        </p:nvSpPr>
        <p:spPr/>
        <p:txBody>
          <a:bodyPr anchor="ctr">
            <a:normAutofit/>
          </a:bodyPr>
          <a:lstStyle/>
          <a:p>
            <a:pPr marL="0" indent="0" algn="ctr">
              <a:buNone/>
            </a:pPr>
            <a:r>
              <a:rPr lang="en-GB" sz="4400" dirty="0"/>
              <a:t>…test everything</a:t>
            </a:r>
          </a:p>
        </p:txBody>
      </p:sp>
    </p:spTree>
    <p:extLst>
      <p:ext uri="{BB962C8B-B14F-4D97-AF65-F5344CB8AC3E}">
        <p14:creationId xmlns:p14="http://schemas.microsoft.com/office/powerpoint/2010/main" val="2339651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DD63-3D17-43AC-BAAB-0CCA69B5A275}"/>
              </a:ext>
            </a:extLst>
          </p:cNvPr>
          <p:cNvSpPr>
            <a:spLocks noGrp="1"/>
          </p:cNvSpPr>
          <p:nvPr>
            <p:ph type="title"/>
          </p:nvPr>
        </p:nvSpPr>
        <p:spPr/>
        <p:txBody>
          <a:bodyPr>
            <a:normAutofit fontScale="90000"/>
          </a:bodyPr>
          <a:lstStyle/>
          <a:p>
            <a:r>
              <a:rPr lang="en-GB" dirty="0"/>
              <a:t>The right Corporate Structure and Taxation</a:t>
            </a:r>
          </a:p>
        </p:txBody>
      </p:sp>
      <p:sp>
        <p:nvSpPr>
          <p:cNvPr id="3" name="Content Placeholder 2">
            <a:extLst>
              <a:ext uri="{FF2B5EF4-FFF2-40B4-BE49-F238E27FC236}">
                <a16:creationId xmlns:a16="http://schemas.microsoft.com/office/drawing/2014/main" id="{0C6B2AB8-3B28-4651-8D6B-7E8B5B20AB83}"/>
              </a:ext>
            </a:extLst>
          </p:cNvPr>
          <p:cNvSpPr>
            <a:spLocks noGrp="1"/>
          </p:cNvSpPr>
          <p:nvPr>
            <p:ph idx="1"/>
          </p:nvPr>
        </p:nvSpPr>
        <p:spPr/>
        <p:txBody>
          <a:bodyPr>
            <a:normAutofit lnSpcReduction="10000"/>
          </a:bodyPr>
          <a:lstStyle/>
          <a:p>
            <a:pPr>
              <a:lnSpc>
                <a:spcPct val="125000"/>
              </a:lnSpc>
            </a:pPr>
            <a:r>
              <a:rPr lang="en-GB" dirty="0"/>
              <a:t>60% rate </a:t>
            </a:r>
          </a:p>
          <a:p>
            <a:pPr>
              <a:lnSpc>
                <a:spcPct val="125000"/>
              </a:lnSpc>
            </a:pPr>
            <a:r>
              <a:rPr lang="en-GB" dirty="0"/>
              <a:t>Self employed and 40% tax </a:t>
            </a:r>
          </a:p>
          <a:p>
            <a:pPr>
              <a:lnSpc>
                <a:spcPct val="125000"/>
              </a:lnSpc>
            </a:pPr>
            <a:r>
              <a:rPr lang="en-GB" dirty="0"/>
              <a:t>Research and Development tax credits</a:t>
            </a:r>
          </a:p>
          <a:p>
            <a:pPr>
              <a:lnSpc>
                <a:spcPct val="125000"/>
              </a:lnSpc>
            </a:pPr>
            <a:r>
              <a:rPr lang="en-GB" dirty="0"/>
              <a:t>IHT tax will be payable if you don’t have a will</a:t>
            </a:r>
          </a:p>
          <a:p>
            <a:pPr>
              <a:lnSpc>
                <a:spcPct val="125000"/>
              </a:lnSpc>
            </a:pPr>
            <a:r>
              <a:rPr lang="en-GB" dirty="0"/>
              <a:t>Kids at university</a:t>
            </a:r>
          </a:p>
          <a:p>
            <a:pPr>
              <a:lnSpc>
                <a:spcPct val="125000"/>
              </a:lnSpc>
            </a:pPr>
            <a:r>
              <a:rPr lang="en-GB" dirty="0"/>
              <a:t>Partnership</a:t>
            </a:r>
          </a:p>
          <a:p>
            <a:pPr>
              <a:lnSpc>
                <a:spcPct val="125000"/>
              </a:lnSpc>
            </a:pPr>
            <a:r>
              <a:rPr lang="en-GB" dirty="0"/>
              <a:t>Review the structure each year to see it is still the best structure for you</a:t>
            </a:r>
          </a:p>
          <a:p>
            <a:pPr>
              <a:lnSpc>
                <a:spcPct val="125000"/>
              </a:lnSpc>
            </a:pPr>
            <a:endParaRPr lang="en-GB" dirty="0"/>
          </a:p>
        </p:txBody>
      </p:sp>
    </p:spTree>
    <p:extLst>
      <p:ext uri="{BB962C8B-B14F-4D97-AF65-F5344CB8AC3E}">
        <p14:creationId xmlns:p14="http://schemas.microsoft.com/office/powerpoint/2010/main" val="4035141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DD63-3D17-43AC-BAAB-0CCA69B5A275}"/>
              </a:ext>
            </a:extLst>
          </p:cNvPr>
          <p:cNvSpPr>
            <a:spLocks noGrp="1"/>
          </p:cNvSpPr>
          <p:nvPr>
            <p:ph type="title"/>
          </p:nvPr>
        </p:nvSpPr>
        <p:spPr/>
        <p:txBody>
          <a:bodyPr>
            <a:normAutofit fontScale="90000"/>
          </a:bodyPr>
          <a:lstStyle/>
          <a:p>
            <a:r>
              <a:rPr lang="en-GB" dirty="0"/>
              <a:t>Our final piece of A4 Paper – The One Page Plan</a:t>
            </a:r>
          </a:p>
        </p:txBody>
      </p:sp>
      <p:sp>
        <p:nvSpPr>
          <p:cNvPr id="3" name="Content Placeholder 2">
            <a:extLst>
              <a:ext uri="{FF2B5EF4-FFF2-40B4-BE49-F238E27FC236}">
                <a16:creationId xmlns:a16="http://schemas.microsoft.com/office/drawing/2014/main" id="{0C6B2AB8-3B28-4651-8D6B-7E8B5B20AB83}"/>
              </a:ext>
            </a:extLst>
          </p:cNvPr>
          <p:cNvSpPr>
            <a:spLocks noGrp="1"/>
          </p:cNvSpPr>
          <p:nvPr>
            <p:ph idx="1"/>
          </p:nvPr>
        </p:nvSpPr>
        <p:spPr/>
        <p:txBody>
          <a:bodyPr>
            <a:normAutofit/>
          </a:bodyPr>
          <a:lstStyle/>
          <a:p>
            <a:pPr>
              <a:lnSpc>
                <a:spcPct val="125000"/>
              </a:lnSpc>
            </a:pPr>
            <a:r>
              <a:rPr lang="en-GB" dirty="0"/>
              <a:t>Key piece of paper</a:t>
            </a:r>
          </a:p>
          <a:p>
            <a:pPr>
              <a:lnSpc>
                <a:spcPct val="125000"/>
              </a:lnSpc>
            </a:pPr>
            <a:r>
              <a:rPr lang="en-GB" dirty="0"/>
              <a:t>Evolved</a:t>
            </a:r>
          </a:p>
          <a:p>
            <a:pPr>
              <a:lnSpc>
                <a:spcPct val="125000"/>
              </a:lnSpc>
            </a:pPr>
            <a:r>
              <a:rPr lang="en-GB" dirty="0"/>
              <a:t>The majority of the world’s</a:t>
            </a:r>
          </a:p>
          <a:p>
            <a:pPr>
              <a:lnSpc>
                <a:spcPct val="125000"/>
              </a:lnSpc>
            </a:pPr>
            <a:endParaRPr lang="en-GB" dirty="0"/>
          </a:p>
        </p:txBody>
      </p:sp>
    </p:spTree>
    <p:extLst>
      <p:ext uri="{BB962C8B-B14F-4D97-AF65-F5344CB8AC3E}">
        <p14:creationId xmlns:p14="http://schemas.microsoft.com/office/powerpoint/2010/main" val="2165496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AF9F-23AA-478F-BEC6-B1E0F7098620}"/>
              </a:ext>
            </a:extLst>
          </p:cNvPr>
          <p:cNvSpPr>
            <a:spLocks noGrp="1"/>
          </p:cNvSpPr>
          <p:nvPr>
            <p:ph type="title"/>
          </p:nvPr>
        </p:nvSpPr>
        <p:spPr/>
        <p:txBody>
          <a:bodyPr/>
          <a:lstStyle/>
          <a:p>
            <a:r>
              <a:rPr lang="en-GB" dirty="0"/>
              <a:t>One Page Plan</a:t>
            </a:r>
          </a:p>
        </p:txBody>
      </p:sp>
      <p:pic>
        <p:nvPicPr>
          <p:cNvPr id="8" name="Picture 7">
            <a:extLst>
              <a:ext uri="{FF2B5EF4-FFF2-40B4-BE49-F238E27FC236}">
                <a16:creationId xmlns:a16="http://schemas.microsoft.com/office/drawing/2014/main" id="{56AE3D9E-3C09-42F1-8995-D054686701D4}"/>
              </a:ext>
            </a:extLst>
          </p:cNvPr>
          <p:cNvPicPr>
            <a:picLocks noChangeAspect="1"/>
          </p:cNvPicPr>
          <p:nvPr/>
        </p:nvPicPr>
        <p:blipFill>
          <a:blip r:embed="rId2"/>
          <a:stretch>
            <a:fillRect/>
          </a:stretch>
        </p:blipFill>
        <p:spPr>
          <a:xfrm>
            <a:off x="90302" y="1129482"/>
            <a:ext cx="6000206" cy="4421618"/>
          </a:xfrm>
          <a:prstGeom prst="rect">
            <a:avLst/>
          </a:prstGeom>
        </p:spPr>
      </p:pic>
      <p:pic>
        <p:nvPicPr>
          <p:cNvPr id="9" name="Picture 8">
            <a:extLst>
              <a:ext uri="{FF2B5EF4-FFF2-40B4-BE49-F238E27FC236}">
                <a16:creationId xmlns:a16="http://schemas.microsoft.com/office/drawing/2014/main" id="{1CCA94FB-E443-4B03-9C0C-E0ED90E3FCB2}"/>
              </a:ext>
            </a:extLst>
          </p:cNvPr>
          <p:cNvPicPr>
            <a:picLocks noChangeAspect="1"/>
          </p:cNvPicPr>
          <p:nvPr/>
        </p:nvPicPr>
        <p:blipFill>
          <a:blip r:embed="rId3"/>
          <a:stretch>
            <a:fillRect/>
          </a:stretch>
        </p:blipFill>
        <p:spPr>
          <a:xfrm>
            <a:off x="6101493" y="1826155"/>
            <a:ext cx="6000205" cy="4276868"/>
          </a:xfrm>
          <a:prstGeom prst="rect">
            <a:avLst/>
          </a:prstGeom>
        </p:spPr>
      </p:pic>
    </p:spTree>
    <p:extLst>
      <p:ext uri="{BB962C8B-B14F-4D97-AF65-F5344CB8AC3E}">
        <p14:creationId xmlns:p14="http://schemas.microsoft.com/office/powerpoint/2010/main" val="423744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DD63-3D17-43AC-BAAB-0CCA69B5A275}"/>
              </a:ext>
            </a:extLst>
          </p:cNvPr>
          <p:cNvSpPr>
            <a:spLocks noGrp="1"/>
          </p:cNvSpPr>
          <p:nvPr>
            <p:ph type="title"/>
          </p:nvPr>
        </p:nvSpPr>
        <p:spPr/>
        <p:txBody>
          <a:bodyPr>
            <a:normAutofit fontScale="90000"/>
          </a:bodyPr>
          <a:lstStyle/>
          <a:p>
            <a:r>
              <a:rPr lang="en-GB" dirty="0"/>
              <a:t>Our final piece of A4 Paper – The One Page Plan</a:t>
            </a:r>
          </a:p>
        </p:txBody>
      </p:sp>
      <p:sp>
        <p:nvSpPr>
          <p:cNvPr id="3" name="Content Placeholder 2">
            <a:extLst>
              <a:ext uri="{FF2B5EF4-FFF2-40B4-BE49-F238E27FC236}">
                <a16:creationId xmlns:a16="http://schemas.microsoft.com/office/drawing/2014/main" id="{0C6B2AB8-3B28-4651-8D6B-7E8B5B20AB83}"/>
              </a:ext>
            </a:extLst>
          </p:cNvPr>
          <p:cNvSpPr>
            <a:spLocks noGrp="1"/>
          </p:cNvSpPr>
          <p:nvPr>
            <p:ph idx="1"/>
          </p:nvPr>
        </p:nvSpPr>
        <p:spPr/>
        <p:txBody>
          <a:bodyPr>
            <a:normAutofit/>
          </a:bodyPr>
          <a:lstStyle/>
          <a:p>
            <a:pPr>
              <a:lnSpc>
                <a:spcPct val="125000"/>
              </a:lnSpc>
            </a:pPr>
            <a:r>
              <a:rPr lang="en-GB" dirty="0"/>
              <a:t>If you had</a:t>
            </a:r>
          </a:p>
          <a:p>
            <a:pPr>
              <a:lnSpc>
                <a:spcPct val="125000"/>
              </a:lnSpc>
            </a:pPr>
            <a:r>
              <a:rPr lang="en-GB" dirty="0"/>
              <a:t>Wrap around</a:t>
            </a:r>
          </a:p>
          <a:p>
            <a:pPr>
              <a:lnSpc>
                <a:spcPct val="125000"/>
              </a:lnSpc>
            </a:pPr>
            <a:r>
              <a:rPr lang="en-GB" dirty="0"/>
              <a:t>Improvement of just £10k</a:t>
            </a:r>
          </a:p>
          <a:p>
            <a:pPr>
              <a:lnSpc>
                <a:spcPct val="125000"/>
              </a:lnSpc>
            </a:pPr>
            <a:endParaRPr lang="en-GB" dirty="0"/>
          </a:p>
        </p:txBody>
      </p:sp>
    </p:spTree>
    <p:extLst>
      <p:ext uri="{BB962C8B-B14F-4D97-AF65-F5344CB8AC3E}">
        <p14:creationId xmlns:p14="http://schemas.microsoft.com/office/powerpoint/2010/main" val="883280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0ED6F-A880-4ED5-B5E1-2CFBE4CEB7F4}"/>
              </a:ext>
            </a:extLst>
          </p:cNvPr>
          <p:cNvSpPr>
            <a:spLocks noGrp="1"/>
          </p:cNvSpPr>
          <p:nvPr>
            <p:ph type="title"/>
          </p:nvPr>
        </p:nvSpPr>
        <p:spPr/>
        <p:txBody>
          <a:bodyPr>
            <a:normAutofit/>
          </a:bodyPr>
          <a:lstStyle/>
          <a:p>
            <a:r>
              <a:rPr lang="en-GB" dirty="0"/>
              <a:t>So our system is designed to </a:t>
            </a:r>
          </a:p>
        </p:txBody>
      </p:sp>
      <p:sp>
        <p:nvSpPr>
          <p:cNvPr id="3" name="Content Placeholder 2">
            <a:extLst>
              <a:ext uri="{FF2B5EF4-FFF2-40B4-BE49-F238E27FC236}">
                <a16:creationId xmlns:a16="http://schemas.microsoft.com/office/drawing/2014/main" id="{11E73237-1DD8-4279-B97F-57416A144E5F}"/>
              </a:ext>
            </a:extLst>
          </p:cNvPr>
          <p:cNvSpPr>
            <a:spLocks noGrp="1"/>
          </p:cNvSpPr>
          <p:nvPr>
            <p:ph idx="1"/>
          </p:nvPr>
        </p:nvSpPr>
        <p:spPr>
          <a:xfrm>
            <a:off x="838200" y="1297577"/>
            <a:ext cx="10515600" cy="2239443"/>
          </a:xfrm>
        </p:spPr>
        <p:txBody>
          <a:bodyPr>
            <a:normAutofit fontScale="77500" lnSpcReduction="20000"/>
          </a:bodyPr>
          <a:lstStyle/>
          <a:p>
            <a:pPr>
              <a:lnSpc>
                <a:spcPct val="150000"/>
              </a:lnSpc>
            </a:pPr>
            <a:r>
              <a:rPr lang="en-GB" dirty="0"/>
              <a:t>Measure the numbers that matter to help you build a better business and a better life</a:t>
            </a:r>
          </a:p>
          <a:p>
            <a:pPr>
              <a:lnSpc>
                <a:spcPct val="150000"/>
              </a:lnSpc>
            </a:pPr>
            <a:r>
              <a:rPr lang="en-GB" dirty="0"/>
              <a:t>Marginal Gains for Maximum Effect </a:t>
            </a:r>
          </a:p>
          <a:p>
            <a:pPr>
              <a:lnSpc>
                <a:spcPct val="150000"/>
              </a:lnSpc>
            </a:pPr>
            <a:r>
              <a:rPr lang="en-GB" dirty="0"/>
              <a:t>To improve </a:t>
            </a:r>
          </a:p>
          <a:p>
            <a:pPr>
              <a:lnSpc>
                <a:spcPct val="150000"/>
              </a:lnSpc>
            </a:pPr>
            <a:endParaRPr lang="en-GB" dirty="0"/>
          </a:p>
          <a:p>
            <a:pPr>
              <a:lnSpc>
                <a:spcPct val="150000"/>
              </a:lnSpc>
            </a:pPr>
            <a:endParaRPr lang="en-GB" dirty="0"/>
          </a:p>
        </p:txBody>
      </p:sp>
      <p:pic>
        <p:nvPicPr>
          <p:cNvPr id="13314" name="Picture 2" descr="Great Britain Cycling Team - British Cycling">
            <a:extLst>
              <a:ext uri="{FF2B5EF4-FFF2-40B4-BE49-F238E27FC236}">
                <a16:creationId xmlns:a16="http://schemas.microsoft.com/office/drawing/2014/main" id="{19DC7967-015A-4ADC-AC71-87FAE7ACA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778" y="3772150"/>
            <a:ext cx="5436158" cy="2140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9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EADA904-35DB-469A-BE84-CB3AAF71EEAE}"/>
              </a:ext>
            </a:extLst>
          </p:cNvPr>
          <p:cNvGraphicFramePr>
            <a:graphicFrameLocks noGrp="1"/>
          </p:cNvGraphicFramePr>
          <p:nvPr>
            <p:extLst>
              <p:ext uri="{D42A27DB-BD31-4B8C-83A1-F6EECF244321}">
                <p14:modId xmlns:p14="http://schemas.microsoft.com/office/powerpoint/2010/main" val="1209744259"/>
              </p:ext>
            </p:extLst>
          </p:nvPr>
        </p:nvGraphicFramePr>
        <p:xfrm>
          <a:off x="661851" y="1062447"/>
          <a:ext cx="11033760" cy="5072975"/>
        </p:xfrm>
        <a:graphic>
          <a:graphicData uri="http://schemas.openxmlformats.org/drawingml/2006/table">
            <a:tbl>
              <a:tblPr firstRow="1" firstCol="1" bandRow="1"/>
              <a:tblGrid>
                <a:gridCol w="4645794">
                  <a:extLst>
                    <a:ext uri="{9D8B030D-6E8A-4147-A177-3AD203B41FA5}">
                      <a16:colId xmlns:a16="http://schemas.microsoft.com/office/drawing/2014/main" val="776851165"/>
                    </a:ext>
                  </a:extLst>
                </a:gridCol>
                <a:gridCol w="2077206">
                  <a:extLst>
                    <a:ext uri="{9D8B030D-6E8A-4147-A177-3AD203B41FA5}">
                      <a16:colId xmlns:a16="http://schemas.microsoft.com/office/drawing/2014/main" val="1541746863"/>
                    </a:ext>
                  </a:extLst>
                </a:gridCol>
                <a:gridCol w="1898521">
                  <a:extLst>
                    <a:ext uri="{9D8B030D-6E8A-4147-A177-3AD203B41FA5}">
                      <a16:colId xmlns:a16="http://schemas.microsoft.com/office/drawing/2014/main" val="196250716"/>
                    </a:ext>
                  </a:extLst>
                </a:gridCol>
                <a:gridCol w="469047">
                  <a:extLst>
                    <a:ext uri="{9D8B030D-6E8A-4147-A177-3AD203B41FA5}">
                      <a16:colId xmlns:a16="http://schemas.microsoft.com/office/drawing/2014/main" val="1457788601"/>
                    </a:ext>
                  </a:extLst>
                </a:gridCol>
                <a:gridCol w="1943192">
                  <a:extLst>
                    <a:ext uri="{9D8B030D-6E8A-4147-A177-3AD203B41FA5}">
                      <a16:colId xmlns:a16="http://schemas.microsoft.com/office/drawing/2014/main" val="2064921608"/>
                    </a:ext>
                  </a:extLst>
                </a:gridCol>
              </a:tblGrid>
              <a:tr h="391580">
                <a:tc>
                  <a:txBody>
                    <a:bodyPr/>
                    <a:lstStyle/>
                    <a:p>
                      <a:pPr>
                        <a:lnSpc>
                          <a:spcPct val="107000"/>
                        </a:lnSpc>
                        <a:spcAft>
                          <a:spcPts val="0"/>
                        </a:spcAft>
                      </a:pPr>
                      <a:r>
                        <a:rPr lang="en-GB" sz="18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Client ABC</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00552356"/>
                  </a:ext>
                </a:extLst>
              </a:tr>
              <a:tr h="391580">
                <a:tc>
                  <a:txBody>
                    <a:bodyPr/>
                    <a:lstStyle/>
                    <a:p>
                      <a:pPr>
                        <a:lnSpc>
                          <a:spcPct val="107000"/>
                        </a:lnSpc>
                        <a:spcAft>
                          <a:spcPts val="0"/>
                        </a:spcAft>
                      </a:pPr>
                      <a:r>
                        <a:rPr lang="en-GB" sz="18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Benchmarking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816292295"/>
                  </a:ext>
                </a:extLst>
              </a:tr>
              <a:tr h="369432">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969696993"/>
                  </a:ext>
                </a:extLst>
              </a:tr>
              <a:tr h="391580">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PY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b="1"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Benchmark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959769718"/>
                  </a:ext>
                </a:extLst>
              </a:tr>
              <a:tr h="391580">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775967283"/>
                  </a:ext>
                </a:extLst>
              </a:tr>
              <a:tr h="391580">
                <a:tc>
                  <a:txBody>
                    <a:bodyPr/>
                    <a:lstStyle/>
                    <a:p>
                      <a:pP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Sales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1,116,221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1,034,451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83035171"/>
                  </a:ext>
                </a:extLst>
              </a:tr>
              <a:tr h="391580">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175021012"/>
                  </a:ext>
                </a:extLst>
              </a:tr>
              <a:tr h="391580">
                <a:tc>
                  <a:txBody>
                    <a:bodyPr/>
                    <a:lstStyle/>
                    <a:p>
                      <a:pP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Cost of Sales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937,832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835,748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922848984"/>
                  </a:ext>
                </a:extLst>
              </a:tr>
              <a:tr h="391580">
                <a:tc>
                  <a:txBody>
                    <a:bodyPr/>
                    <a:lstStyle/>
                    <a:p>
                      <a:pP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Adjustment for Commercial Salaries + ANO</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94,380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94,380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702053070"/>
                  </a:ext>
                </a:extLst>
              </a:tr>
              <a:tr h="391580">
                <a:tc>
                  <a:txBody>
                    <a:bodyPr/>
                    <a:lstStyle/>
                    <a:p>
                      <a:pP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Total Cost of sales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1,032,212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930,128</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94669997"/>
                  </a:ext>
                </a:extLst>
              </a:tr>
              <a:tr h="391580">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25322744"/>
                  </a:ext>
                </a:extLst>
              </a:tr>
              <a:tr h="391580">
                <a:tc>
                  <a:txBody>
                    <a:bodyPr/>
                    <a:lstStyle/>
                    <a:p>
                      <a:pP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Gross Profit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84,009</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104,323</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163468757"/>
                  </a:ext>
                </a:extLst>
              </a:tr>
              <a:tr h="391580">
                <a:tc>
                  <a:txBody>
                    <a:bodyPr/>
                    <a:lstStyle/>
                    <a:p>
                      <a:pP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Gross Profit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7.5%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10.1%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nSpc>
                          <a:spcPct val="107000"/>
                        </a:lnSpc>
                      </a:pPr>
                      <a:endParaRPr lang="en-GB" sz="2400" dirty="0">
                        <a:effectLst/>
                        <a:latin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GB" sz="1800" dirty="0">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18.0%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800468004"/>
                  </a:ext>
                </a:extLst>
              </a:tr>
            </a:tbl>
          </a:graphicData>
        </a:graphic>
      </p:graphicFrame>
      <p:sp>
        <p:nvSpPr>
          <p:cNvPr id="3" name="Title 1">
            <a:extLst>
              <a:ext uri="{FF2B5EF4-FFF2-40B4-BE49-F238E27FC236}">
                <a16:creationId xmlns:a16="http://schemas.microsoft.com/office/drawing/2014/main" id="{03758CAD-A075-4A16-ABC3-46E09AE309AE}"/>
              </a:ext>
            </a:extLst>
          </p:cNvPr>
          <p:cNvSpPr txBox="1">
            <a:spLocks/>
          </p:cNvSpPr>
          <p:nvPr/>
        </p:nvSpPr>
        <p:spPr>
          <a:xfrm>
            <a:off x="838200" y="-35469"/>
            <a:ext cx="9082576" cy="109791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dirty="0"/>
              <a:t>Impact</a:t>
            </a:r>
          </a:p>
        </p:txBody>
      </p:sp>
    </p:spTree>
    <p:extLst>
      <p:ext uri="{BB962C8B-B14F-4D97-AF65-F5344CB8AC3E}">
        <p14:creationId xmlns:p14="http://schemas.microsoft.com/office/powerpoint/2010/main" val="230675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EBF2-7FBE-4F9E-9D72-7113FE0587A7}"/>
              </a:ext>
            </a:extLst>
          </p:cNvPr>
          <p:cNvSpPr>
            <a:spLocks noGrp="1"/>
          </p:cNvSpPr>
          <p:nvPr>
            <p:ph type="title"/>
          </p:nvPr>
        </p:nvSpPr>
        <p:spPr/>
        <p:txBody>
          <a:bodyPr>
            <a:normAutofit fontScale="90000"/>
          </a:bodyPr>
          <a:lstStyle/>
          <a:p>
            <a:r>
              <a:rPr lang="en-GB" dirty="0"/>
              <a:t>So we have developed a 7 step system </a:t>
            </a:r>
          </a:p>
        </p:txBody>
      </p:sp>
      <p:sp>
        <p:nvSpPr>
          <p:cNvPr id="3" name="Content Placeholder 2">
            <a:extLst>
              <a:ext uri="{FF2B5EF4-FFF2-40B4-BE49-F238E27FC236}">
                <a16:creationId xmlns:a16="http://schemas.microsoft.com/office/drawing/2014/main" id="{63C072DD-618E-47E8-BF6F-682171ECE4CF}"/>
              </a:ext>
            </a:extLst>
          </p:cNvPr>
          <p:cNvSpPr>
            <a:spLocks noGrp="1"/>
          </p:cNvSpPr>
          <p:nvPr>
            <p:ph idx="1"/>
          </p:nvPr>
        </p:nvSpPr>
        <p:spPr/>
        <p:txBody>
          <a:bodyPr>
            <a:normAutofit lnSpcReduction="10000"/>
          </a:bodyPr>
          <a:lstStyle/>
          <a:p>
            <a:pPr marL="514350" lvl="0" indent="-514350">
              <a:buFont typeface="+mj-lt"/>
              <a:buAutoNum type="arabicPeriod"/>
            </a:pPr>
            <a:r>
              <a:rPr lang="en-GB" dirty="0"/>
              <a:t>Regularly measuring the stuff that matters</a:t>
            </a:r>
          </a:p>
          <a:p>
            <a:pPr marL="514350" lvl="0" indent="-514350">
              <a:buFont typeface="+mj-lt"/>
              <a:buAutoNum type="arabicPeriod"/>
            </a:pPr>
            <a:r>
              <a:rPr lang="en-GB" dirty="0"/>
              <a:t>Identifying the issues and opportunities</a:t>
            </a:r>
          </a:p>
          <a:p>
            <a:pPr marL="514350" lvl="0" indent="-514350">
              <a:buFont typeface="+mj-lt"/>
              <a:buAutoNum type="arabicPeriod"/>
            </a:pPr>
            <a:r>
              <a:rPr lang="en-GB" dirty="0"/>
              <a:t>Exploring possibilities</a:t>
            </a:r>
          </a:p>
          <a:p>
            <a:pPr marL="514350" lvl="0" indent="-514350">
              <a:buFont typeface="+mj-lt"/>
              <a:buAutoNum type="arabicPeriod"/>
            </a:pPr>
            <a:r>
              <a:rPr lang="en-GB" dirty="0"/>
              <a:t>Creating an improvement action plan</a:t>
            </a:r>
          </a:p>
          <a:p>
            <a:pPr marL="514350" lvl="0" indent="-514350">
              <a:buFont typeface="+mj-lt"/>
              <a:buAutoNum type="arabicPeriod"/>
            </a:pPr>
            <a:r>
              <a:rPr lang="en-GB" dirty="0"/>
              <a:t>Testing new ideas and measuring their impact – i.e. sales lead conversion rate – change to script, price or guarantees – measure the impact to see if it works</a:t>
            </a:r>
          </a:p>
          <a:p>
            <a:pPr marL="514350" lvl="0" indent="-514350">
              <a:buFont typeface="+mj-lt"/>
              <a:buAutoNum type="arabicPeriod"/>
            </a:pPr>
            <a:r>
              <a:rPr lang="en-GB" dirty="0"/>
              <a:t>Building on what works – and we build them into our system so we do it every time</a:t>
            </a:r>
          </a:p>
          <a:p>
            <a:pPr marL="514350" lvl="0" indent="-514350">
              <a:buFont typeface="+mj-lt"/>
              <a:buAutoNum type="arabicPeriod"/>
            </a:pPr>
            <a:r>
              <a:rPr lang="en-GB" dirty="0"/>
              <a:t>Constantly moving the business forward – the compound effect is we build a better business</a:t>
            </a:r>
          </a:p>
          <a:p>
            <a:endParaRPr lang="en-GB" dirty="0"/>
          </a:p>
        </p:txBody>
      </p:sp>
    </p:spTree>
    <p:extLst>
      <p:ext uri="{BB962C8B-B14F-4D97-AF65-F5344CB8AC3E}">
        <p14:creationId xmlns:p14="http://schemas.microsoft.com/office/powerpoint/2010/main" val="733577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DD63-3D17-43AC-BAAB-0CCA69B5A275}"/>
              </a:ext>
            </a:extLst>
          </p:cNvPr>
          <p:cNvSpPr>
            <a:spLocks noGrp="1"/>
          </p:cNvSpPr>
          <p:nvPr>
            <p:ph type="title"/>
          </p:nvPr>
        </p:nvSpPr>
        <p:spPr/>
        <p:txBody>
          <a:bodyPr>
            <a:normAutofit/>
          </a:bodyPr>
          <a:lstStyle/>
          <a:p>
            <a:r>
              <a:rPr lang="en-GB" dirty="0"/>
              <a:t>Impact</a:t>
            </a:r>
          </a:p>
        </p:txBody>
      </p:sp>
      <p:sp>
        <p:nvSpPr>
          <p:cNvPr id="3" name="Content Placeholder 2">
            <a:extLst>
              <a:ext uri="{FF2B5EF4-FFF2-40B4-BE49-F238E27FC236}">
                <a16:creationId xmlns:a16="http://schemas.microsoft.com/office/drawing/2014/main" id="{0C6B2AB8-3B28-4651-8D6B-7E8B5B20AB83}"/>
              </a:ext>
            </a:extLst>
          </p:cNvPr>
          <p:cNvSpPr>
            <a:spLocks noGrp="1"/>
          </p:cNvSpPr>
          <p:nvPr>
            <p:ph idx="1"/>
          </p:nvPr>
        </p:nvSpPr>
        <p:spPr/>
        <p:txBody>
          <a:bodyPr>
            <a:normAutofit/>
          </a:bodyPr>
          <a:lstStyle/>
          <a:p>
            <a:pPr>
              <a:lnSpc>
                <a:spcPct val="125000"/>
              </a:lnSpc>
            </a:pPr>
            <a:r>
              <a:rPr lang="en-GB" dirty="0"/>
              <a:t>Success driver story</a:t>
            </a:r>
          </a:p>
          <a:p>
            <a:pPr>
              <a:lnSpc>
                <a:spcPct val="125000"/>
              </a:lnSpc>
            </a:pPr>
            <a:r>
              <a:rPr lang="en-GB" dirty="0"/>
              <a:t>Chasing of money owed to them</a:t>
            </a:r>
          </a:p>
          <a:p>
            <a:pPr>
              <a:lnSpc>
                <a:spcPct val="125000"/>
              </a:lnSpc>
            </a:pPr>
            <a:endParaRPr lang="en-GB" dirty="0"/>
          </a:p>
        </p:txBody>
      </p:sp>
    </p:spTree>
    <p:extLst>
      <p:ext uri="{BB962C8B-B14F-4D97-AF65-F5344CB8AC3E}">
        <p14:creationId xmlns:p14="http://schemas.microsoft.com/office/powerpoint/2010/main" val="2398157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09DA-274E-486D-A7AA-9CBB3D03B4E8}"/>
              </a:ext>
            </a:extLst>
          </p:cNvPr>
          <p:cNvSpPr>
            <a:spLocks noGrp="1"/>
          </p:cNvSpPr>
          <p:nvPr>
            <p:ph type="title"/>
          </p:nvPr>
        </p:nvSpPr>
        <p:spPr/>
        <p:txBody>
          <a:bodyPr>
            <a:normAutofit/>
          </a:bodyPr>
          <a:lstStyle/>
          <a:p>
            <a:r>
              <a:rPr lang="en-GB" dirty="0"/>
              <a:t>What our clients say of our system</a:t>
            </a:r>
          </a:p>
        </p:txBody>
      </p:sp>
      <p:sp>
        <p:nvSpPr>
          <p:cNvPr id="3" name="Content Placeholder 2">
            <a:extLst>
              <a:ext uri="{FF2B5EF4-FFF2-40B4-BE49-F238E27FC236}">
                <a16:creationId xmlns:a16="http://schemas.microsoft.com/office/drawing/2014/main" id="{93D1663B-1B59-468B-ADA8-41ADB38806E5}"/>
              </a:ext>
            </a:extLst>
          </p:cNvPr>
          <p:cNvSpPr>
            <a:spLocks noGrp="1"/>
          </p:cNvSpPr>
          <p:nvPr>
            <p:ph idx="1"/>
          </p:nvPr>
        </p:nvSpPr>
        <p:spPr/>
        <p:txBody>
          <a:bodyPr>
            <a:normAutofit fontScale="92500" lnSpcReduction="20000"/>
          </a:bodyPr>
          <a:lstStyle/>
          <a:p>
            <a:pPr>
              <a:lnSpc>
                <a:spcPct val="120000"/>
              </a:lnSpc>
            </a:pPr>
            <a:r>
              <a:rPr lang="en-GB" sz="2000" dirty="0"/>
              <a:t>You have helped us supercharge the growth of our business by understanding what is really going on in our business,  what is and isn’t working so we can evolve our strategy – you provide a tool to help us grow faster, make better decisions and ensure we don’t waste as much money.</a:t>
            </a:r>
            <a:br>
              <a:rPr lang="en-GB" sz="2000" dirty="0"/>
            </a:br>
            <a:endParaRPr lang="en-GB" sz="2000" dirty="0"/>
          </a:p>
          <a:p>
            <a:pPr>
              <a:lnSpc>
                <a:spcPct val="120000"/>
              </a:lnSpc>
            </a:pPr>
            <a:r>
              <a:rPr lang="en-GB" sz="2000" dirty="0"/>
              <a:t>You aren’t any accountant, more management accountant, help us manage, run and prepare our accounts.  You help us shape up everything in the business financially.  Traditional accountant tells you your tax bill 9 months after year end at the last minute.  Stop looking in the rear view mirror, start seeing it now, don’t sit and wait</a:t>
            </a:r>
            <a:br>
              <a:rPr lang="en-GB" sz="2000" dirty="0"/>
            </a:br>
            <a:r>
              <a:rPr lang="en-GB" sz="2000" dirty="0"/>
              <a:t>You are the PWC for small owner managed business, you don’t need to be a global company to get a really good accountant.</a:t>
            </a:r>
          </a:p>
          <a:p>
            <a:pPr marL="0" indent="0">
              <a:lnSpc>
                <a:spcPct val="120000"/>
              </a:lnSpc>
              <a:buNone/>
            </a:pPr>
            <a:endParaRPr lang="en-GB" sz="2000" dirty="0"/>
          </a:p>
          <a:p>
            <a:pPr>
              <a:lnSpc>
                <a:spcPct val="120000"/>
              </a:lnSpc>
            </a:pPr>
            <a:r>
              <a:rPr lang="en-GB" sz="2000" dirty="0"/>
              <a:t>Small enough where it is personal but large enough you can take care of all our needs. Everyone is on our side, it’s good fun and we have a laugh along the way</a:t>
            </a:r>
          </a:p>
          <a:p>
            <a:pPr>
              <a:lnSpc>
                <a:spcPct val="120000"/>
              </a:lnSpc>
            </a:pPr>
            <a:endParaRPr lang="en-GB" sz="2000" dirty="0"/>
          </a:p>
        </p:txBody>
      </p:sp>
    </p:spTree>
    <p:extLst>
      <p:ext uri="{BB962C8B-B14F-4D97-AF65-F5344CB8AC3E}">
        <p14:creationId xmlns:p14="http://schemas.microsoft.com/office/powerpoint/2010/main" val="548124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5294-C036-43C0-A964-627478E1FB20}"/>
              </a:ext>
            </a:extLst>
          </p:cNvPr>
          <p:cNvSpPr>
            <a:spLocks noGrp="1"/>
          </p:cNvSpPr>
          <p:nvPr>
            <p:ph type="title"/>
          </p:nvPr>
        </p:nvSpPr>
        <p:spPr/>
        <p:txBody>
          <a:bodyPr>
            <a:noAutofit/>
          </a:bodyPr>
          <a:lstStyle/>
          <a:p>
            <a:r>
              <a:rPr lang="en-GB" sz="3600" dirty="0"/>
              <a:t>Heart of the system is the measurement of the numbers that matter</a:t>
            </a:r>
          </a:p>
        </p:txBody>
      </p:sp>
      <p:sp>
        <p:nvSpPr>
          <p:cNvPr id="3" name="Content Placeholder 2">
            <a:extLst>
              <a:ext uri="{FF2B5EF4-FFF2-40B4-BE49-F238E27FC236}">
                <a16:creationId xmlns:a16="http://schemas.microsoft.com/office/drawing/2014/main" id="{057BDF78-1F09-4A1F-8C16-9D815A577730}"/>
              </a:ext>
            </a:extLst>
          </p:cNvPr>
          <p:cNvSpPr>
            <a:spLocks noGrp="1"/>
          </p:cNvSpPr>
          <p:nvPr>
            <p:ph idx="1"/>
          </p:nvPr>
        </p:nvSpPr>
        <p:spPr/>
        <p:txBody>
          <a:bodyPr/>
          <a:lstStyle/>
          <a:p>
            <a:pPr>
              <a:lnSpc>
                <a:spcPct val="200000"/>
              </a:lnSpc>
            </a:pPr>
            <a:r>
              <a:rPr lang="en-GB" dirty="0"/>
              <a:t>Conversion rates …..</a:t>
            </a:r>
          </a:p>
          <a:p>
            <a:pPr>
              <a:lnSpc>
                <a:spcPct val="200000"/>
              </a:lnSpc>
            </a:pPr>
            <a:r>
              <a:rPr lang="en-GB" dirty="0"/>
              <a:t>At the heart of our system is three sheets of A4 paper</a:t>
            </a:r>
          </a:p>
          <a:p>
            <a:pPr>
              <a:lnSpc>
                <a:spcPct val="200000"/>
              </a:lnSpc>
            </a:pPr>
            <a:r>
              <a:rPr lang="en-GB" dirty="0"/>
              <a:t>My assertion </a:t>
            </a:r>
          </a:p>
          <a:p>
            <a:pPr>
              <a:lnSpc>
                <a:spcPct val="200000"/>
              </a:lnSpc>
            </a:pPr>
            <a:r>
              <a:rPr lang="en-GB" dirty="0"/>
              <a:t>Simplicity</a:t>
            </a:r>
          </a:p>
          <a:p>
            <a:pPr>
              <a:lnSpc>
                <a:spcPct val="200000"/>
              </a:lnSpc>
            </a:pPr>
            <a:r>
              <a:rPr lang="en-GB" dirty="0"/>
              <a:t>Better set of outcomes</a:t>
            </a:r>
          </a:p>
          <a:p>
            <a:pPr>
              <a:lnSpc>
                <a:spcPct val="200000"/>
              </a:lnSpc>
            </a:pPr>
            <a:endParaRPr lang="en-GB" dirty="0"/>
          </a:p>
        </p:txBody>
      </p:sp>
    </p:spTree>
    <p:extLst>
      <p:ext uri="{BB962C8B-B14F-4D97-AF65-F5344CB8AC3E}">
        <p14:creationId xmlns:p14="http://schemas.microsoft.com/office/powerpoint/2010/main" val="69737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8BAE18F-6244-4425-A09A-2EBC99299390}"/>
              </a:ext>
            </a:extLst>
          </p:cNvPr>
          <p:cNvGraphicFramePr>
            <a:graphicFrameLocks noGrp="1"/>
          </p:cNvGraphicFramePr>
          <p:nvPr>
            <p:extLst>
              <p:ext uri="{D42A27DB-BD31-4B8C-83A1-F6EECF244321}">
                <p14:modId xmlns:p14="http://schemas.microsoft.com/office/powerpoint/2010/main" val="690225552"/>
              </p:ext>
            </p:extLst>
          </p:nvPr>
        </p:nvGraphicFramePr>
        <p:xfrm>
          <a:off x="1974123" y="1171430"/>
          <a:ext cx="4522471" cy="4515140"/>
        </p:xfrm>
        <a:graphic>
          <a:graphicData uri="http://schemas.openxmlformats.org/drawingml/2006/table">
            <a:tbl>
              <a:tblPr/>
              <a:tblGrid>
                <a:gridCol w="2200589">
                  <a:extLst>
                    <a:ext uri="{9D8B030D-6E8A-4147-A177-3AD203B41FA5}">
                      <a16:colId xmlns:a16="http://schemas.microsoft.com/office/drawing/2014/main" val="3886778824"/>
                    </a:ext>
                  </a:extLst>
                </a:gridCol>
                <a:gridCol w="1160941">
                  <a:extLst>
                    <a:ext uri="{9D8B030D-6E8A-4147-A177-3AD203B41FA5}">
                      <a16:colId xmlns:a16="http://schemas.microsoft.com/office/drawing/2014/main" val="2407877439"/>
                    </a:ext>
                  </a:extLst>
                </a:gridCol>
                <a:gridCol w="1160941">
                  <a:extLst>
                    <a:ext uri="{9D8B030D-6E8A-4147-A177-3AD203B41FA5}">
                      <a16:colId xmlns:a16="http://schemas.microsoft.com/office/drawing/2014/main" val="3388888487"/>
                    </a:ext>
                  </a:extLst>
                </a:gridCol>
              </a:tblGrid>
              <a:tr h="225757">
                <a:tc>
                  <a:txBody>
                    <a:bodyPr/>
                    <a:lstStyle/>
                    <a:p>
                      <a:pPr algn="l" fontAlgn="b"/>
                      <a:r>
                        <a:rPr lang="en-GB" sz="1400" b="1" i="0" u="none" strike="noStrike" dirty="0">
                          <a:solidFill>
                            <a:srgbClr val="000000"/>
                          </a:solidFill>
                          <a:effectLst/>
                          <a:latin typeface="tahoma" panose="020B0604030504040204" pitchFamily="34" charset="0"/>
                        </a:rPr>
                        <a:t>Client ABC</a:t>
                      </a: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88812493"/>
                  </a:ext>
                </a:extLst>
              </a:tr>
              <a:tr h="225757">
                <a:tc>
                  <a:txBody>
                    <a:bodyPr/>
                    <a:lstStyle/>
                    <a:p>
                      <a:pPr algn="l" fontAlgn="b"/>
                      <a:endParaRPr lang="en-GB" sz="1400" b="1"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1911749"/>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43777968"/>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r>
                        <a:rPr lang="en-GB" sz="1400" b="1" i="0" u="none" strike="noStrike" dirty="0">
                          <a:solidFill>
                            <a:srgbClr val="000000"/>
                          </a:solidFill>
                          <a:effectLst/>
                          <a:latin typeface="tahoma" panose="020B0604030504040204" pitchFamily="34" charset="0"/>
                        </a:rPr>
                        <a:t>PY</a:t>
                      </a:r>
                    </a:p>
                  </a:txBody>
                  <a:tcPr marL="9525" marR="9525" marT="9525" marB="0" anchor="b">
                    <a:lnL>
                      <a:noFill/>
                    </a:lnL>
                    <a:lnR>
                      <a:noFill/>
                    </a:lnR>
                    <a:lnT>
                      <a:noFill/>
                    </a:lnT>
                    <a:lnB>
                      <a:noFill/>
                    </a:lnB>
                  </a:tcPr>
                </a:tc>
                <a:tc>
                  <a:txBody>
                    <a:bodyPr/>
                    <a:lstStyle/>
                    <a:p>
                      <a:pPr algn="ctr" fontAlgn="b"/>
                      <a:r>
                        <a:rPr lang="en-GB" sz="1400" b="1" i="0" u="none" strike="noStrike" dirty="0">
                          <a:solidFill>
                            <a:srgbClr val="000000"/>
                          </a:solidFill>
                          <a:effectLst/>
                          <a:latin typeface="tahoma" panose="020B0604030504040204" pitchFamily="34" charset="0"/>
                        </a:rPr>
                        <a:t>CY</a:t>
                      </a:r>
                    </a:p>
                  </a:txBody>
                  <a:tcPr marL="9525" marR="9525" marT="9525" marB="0" anchor="b">
                    <a:lnL>
                      <a:noFill/>
                    </a:lnL>
                    <a:lnR>
                      <a:noFill/>
                    </a:lnR>
                    <a:lnT>
                      <a:noFill/>
                    </a:lnT>
                    <a:lnB>
                      <a:noFill/>
                    </a:lnB>
                  </a:tcPr>
                </a:tc>
                <a:extLst>
                  <a:ext uri="{0D108BD9-81ED-4DB2-BD59-A6C34878D82A}">
                    <a16:rowId xmlns:a16="http://schemas.microsoft.com/office/drawing/2014/main" val="3147193917"/>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a:t>
                      </a:r>
                    </a:p>
                  </a:txBody>
                  <a:tcPr marL="9525" marR="9525" marT="9525" marB="0" anchor="b">
                    <a:lnL>
                      <a:noFill/>
                    </a:lnL>
                    <a:lnR>
                      <a:noFill/>
                    </a:lnR>
                    <a:lnT>
                      <a:noFill/>
                    </a:lnT>
                    <a:lnB>
                      <a:noFill/>
                    </a:lnB>
                  </a:tcPr>
                </a:tc>
                <a:extLst>
                  <a:ext uri="{0D108BD9-81ED-4DB2-BD59-A6C34878D82A}">
                    <a16:rowId xmlns:a16="http://schemas.microsoft.com/office/drawing/2014/main" val="3084349577"/>
                  </a:ext>
                </a:extLst>
              </a:tr>
              <a:tr h="225757">
                <a:tc>
                  <a:txBody>
                    <a:bodyPr/>
                    <a:lstStyle/>
                    <a:p>
                      <a:pPr algn="l" fontAlgn="b"/>
                      <a:r>
                        <a:rPr lang="en-GB" sz="1400" b="0" i="0" u="none" strike="noStrike" dirty="0">
                          <a:solidFill>
                            <a:srgbClr val="000000"/>
                          </a:solidFill>
                          <a:effectLst/>
                          <a:latin typeface="tahoma" panose="020B0604030504040204" pitchFamily="34" charset="0"/>
                        </a:rPr>
                        <a:t>Sales</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1,116,221</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1,034,451</a:t>
                      </a:r>
                    </a:p>
                  </a:txBody>
                  <a:tcPr marL="9525" marR="9525" marT="9525" marB="0" anchor="b">
                    <a:lnL>
                      <a:noFill/>
                    </a:lnL>
                    <a:lnR>
                      <a:noFill/>
                    </a:lnR>
                    <a:lnT>
                      <a:noFill/>
                    </a:lnT>
                    <a:lnB>
                      <a:noFill/>
                    </a:lnB>
                  </a:tcPr>
                </a:tc>
                <a:extLst>
                  <a:ext uri="{0D108BD9-81ED-4DB2-BD59-A6C34878D82A}">
                    <a16:rowId xmlns:a16="http://schemas.microsoft.com/office/drawing/2014/main" val="3510918426"/>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77858880"/>
                  </a:ext>
                </a:extLst>
              </a:tr>
              <a:tr h="225757">
                <a:tc>
                  <a:txBody>
                    <a:bodyPr/>
                    <a:lstStyle/>
                    <a:p>
                      <a:pPr algn="l" fontAlgn="b"/>
                      <a:r>
                        <a:rPr lang="en-GB" sz="1400" b="0" i="0" u="none" strike="noStrike" dirty="0">
                          <a:solidFill>
                            <a:srgbClr val="000000"/>
                          </a:solidFill>
                          <a:effectLst/>
                          <a:latin typeface="tahoma" panose="020B0604030504040204" pitchFamily="34" charset="0"/>
                        </a:rPr>
                        <a:t>Cost of Sales</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937,832</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835,748</a:t>
                      </a:r>
                    </a:p>
                  </a:txBody>
                  <a:tcPr marL="9525" marR="9525" marT="9525" marB="0" anchor="b">
                    <a:lnL>
                      <a:noFill/>
                    </a:lnL>
                    <a:lnR>
                      <a:noFill/>
                    </a:lnR>
                    <a:lnT>
                      <a:noFill/>
                    </a:lnT>
                    <a:lnB>
                      <a:noFill/>
                    </a:lnB>
                  </a:tcPr>
                </a:tc>
                <a:extLst>
                  <a:ext uri="{0D108BD9-81ED-4DB2-BD59-A6C34878D82A}">
                    <a16:rowId xmlns:a16="http://schemas.microsoft.com/office/drawing/2014/main" val="116804550"/>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25255167"/>
                  </a:ext>
                </a:extLst>
              </a:tr>
              <a:tr h="225757">
                <a:tc>
                  <a:txBody>
                    <a:bodyPr/>
                    <a:lstStyle/>
                    <a:p>
                      <a:pPr algn="l" fontAlgn="b"/>
                      <a:r>
                        <a:rPr lang="en-GB" sz="1400" b="0" i="0" u="none" strike="noStrike" dirty="0">
                          <a:solidFill>
                            <a:srgbClr val="000000"/>
                          </a:solidFill>
                          <a:effectLst/>
                          <a:latin typeface="tahoma" panose="020B0604030504040204" pitchFamily="34" charset="0"/>
                        </a:rPr>
                        <a:t>Total Cost of sales</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937,832</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835,748</a:t>
                      </a:r>
                    </a:p>
                  </a:txBody>
                  <a:tcPr marL="9525" marR="9525" marT="9525" marB="0" anchor="b">
                    <a:lnL>
                      <a:noFill/>
                    </a:lnL>
                    <a:lnR>
                      <a:noFill/>
                    </a:lnR>
                    <a:lnT>
                      <a:noFill/>
                    </a:lnT>
                    <a:lnB>
                      <a:noFill/>
                    </a:lnB>
                  </a:tcPr>
                </a:tc>
                <a:extLst>
                  <a:ext uri="{0D108BD9-81ED-4DB2-BD59-A6C34878D82A}">
                    <a16:rowId xmlns:a16="http://schemas.microsoft.com/office/drawing/2014/main" val="2683273446"/>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71738387"/>
                  </a:ext>
                </a:extLst>
              </a:tr>
              <a:tr h="225757">
                <a:tc>
                  <a:txBody>
                    <a:bodyPr/>
                    <a:lstStyle/>
                    <a:p>
                      <a:pPr algn="l" fontAlgn="b"/>
                      <a:r>
                        <a:rPr lang="en-GB" sz="1400" b="0" i="0" u="none" strike="noStrike" dirty="0">
                          <a:solidFill>
                            <a:srgbClr val="000000"/>
                          </a:solidFill>
                          <a:effectLst/>
                          <a:latin typeface="tahoma" panose="020B0604030504040204" pitchFamily="34" charset="0"/>
                        </a:rPr>
                        <a:t>Gross Profit</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178,389</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198,703</a:t>
                      </a:r>
                    </a:p>
                  </a:txBody>
                  <a:tcPr marL="9525" marR="9525" marT="9525" marB="0" anchor="b">
                    <a:lnL>
                      <a:noFill/>
                    </a:lnL>
                    <a:lnR>
                      <a:noFill/>
                    </a:lnR>
                    <a:lnT>
                      <a:noFill/>
                    </a:lnT>
                    <a:lnB>
                      <a:noFill/>
                    </a:lnB>
                  </a:tcPr>
                </a:tc>
                <a:extLst>
                  <a:ext uri="{0D108BD9-81ED-4DB2-BD59-A6C34878D82A}">
                    <a16:rowId xmlns:a16="http://schemas.microsoft.com/office/drawing/2014/main" val="568890733"/>
                  </a:ext>
                </a:extLst>
              </a:tr>
              <a:tr h="225757">
                <a:tc>
                  <a:txBody>
                    <a:bodyPr/>
                    <a:lstStyle/>
                    <a:p>
                      <a:pPr algn="l" fontAlgn="b"/>
                      <a:r>
                        <a:rPr lang="en-GB" sz="1400" b="0" i="0" u="none" strike="noStrike" dirty="0">
                          <a:solidFill>
                            <a:srgbClr val="000000"/>
                          </a:solidFill>
                          <a:effectLst/>
                          <a:latin typeface="tahoma" panose="020B0604030504040204" pitchFamily="34" charset="0"/>
                        </a:rPr>
                        <a:t>Gross Profit %</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16.0%</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19.2%</a:t>
                      </a:r>
                    </a:p>
                  </a:txBody>
                  <a:tcPr marL="9525" marR="9525" marT="9525" marB="0" anchor="b">
                    <a:lnL>
                      <a:noFill/>
                    </a:lnL>
                    <a:lnR>
                      <a:noFill/>
                    </a:lnR>
                    <a:lnT>
                      <a:noFill/>
                    </a:lnT>
                    <a:lnB>
                      <a:noFill/>
                    </a:lnB>
                  </a:tcPr>
                </a:tc>
                <a:extLst>
                  <a:ext uri="{0D108BD9-81ED-4DB2-BD59-A6C34878D82A}">
                    <a16:rowId xmlns:a16="http://schemas.microsoft.com/office/drawing/2014/main" val="2197301912"/>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66886423"/>
                  </a:ext>
                </a:extLst>
              </a:tr>
              <a:tr h="225757">
                <a:tc>
                  <a:txBody>
                    <a:bodyPr/>
                    <a:lstStyle/>
                    <a:p>
                      <a:pPr algn="l" fontAlgn="b"/>
                      <a:r>
                        <a:rPr lang="en-GB" sz="1400" b="0" i="0" u="none" strike="noStrike" dirty="0">
                          <a:solidFill>
                            <a:srgbClr val="000000"/>
                          </a:solidFill>
                          <a:effectLst/>
                          <a:latin typeface="tahoma" panose="020B0604030504040204" pitchFamily="34" charset="0"/>
                        </a:rPr>
                        <a:t>Overheads</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33,017</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33,340</a:t>
                      </a:r>
                    </a:p>
                  </a:txBody>
                  <a:tcPr marL="9525" marR="9525" marT="9525" marB="0" anchor="b">
                    <a:lnL>
                      <a:noFill/>
                    </a:lnL>
                    <a:lnR>
                      <a:noFill/>
                    </a:lnR>
                    <a:lnT>
                      <a:noFill/>
                    </a:lnT>
                    <a:lnB>
                      <a:noFill/>
                    </a:lnB>
                  </a:tcPr>
                </a:tc>
                <a:extLst>
                  <a:ext uri="{0D108BD9-81ED-4DB2-BD59-A6C34878D82A}">
                    <a16:rowId xmlns:a16="http://schemas.microsoft.com/office/drawing/2014/main" val="3167401438"/>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73823105"/>
                  </a:ext>
                </a:extLst>
              </a:tr>
              <a:tr h="225757">
                <a:tc>
                  <a:txBody>
                    <a:bodyPr/>
                    <a:lstStyle/>
                    <a:p>
                      <a:pPr algn="l" fontAlgn="b"/>
                      <a:r>
                        <a:rPr lang="en-GB" sz="1400" b="0" i="0" u="none" strike="noStrike" dirty="0">
                          <a:solidFill>
                            <a:srgbClr val="000000"/>
                          </a:solidFill>
                          <a:effectLst/>
                          <a:latin typeface="tahoma" panose="020B0604030504040204" pitchFamily="34" charset="0"/>
                        </a:rPr>
                        <a:t>Total Overheads</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33,017</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33,340</a:t>
                      </a:r>
                    </a:p>
                  </a:txBody>
                  <a:tcPr marL="9525" marR="9525" marT="9525" marB="0" anchor="b">
                    <a:lnL>
                      <a:noFill/>
                    </a:lnL>
                    <a:lnR>
                      <a:noFill/>
                    </a:lnR>
                    <a:lnT>
                      <a:noFill/>
                    </a:lnT>
                    <a:lnB>
                      <a:noFill/>
                    </a:lnB>
                  </a:tcPr>
                </a:tc>
                <a:extLst>
                  <a:ext uri="{0D108BD9-81ED-4DB2-BD59-A6C34878D82A}">
                    <a16:rowId xmlns:a16="http://schemas.microsoft.com/office/drawing/2014/main" val="963167948"/>
                  </a:ext>
                </a:extLst>
              </a:tr>
              <a:tr h="225757">
                <a:tc>
                  <a:txBody>
                    <a:bodyPr/>
                    <a:lstStyle/>
                    <a:p>
                      <a:pPr algn="l"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tc>
                  <a:txBody>
                    <a:bodyPr/>
                    <a:lstStyle/>
                    <a:p>
                      <a:pPr algn="ctr" fontAlgn="b"/>
                      <a:endParaRPr lang="en-GB" sz="1400" b="0" i="0" u="none" strike="noStrike" dirty="0">
                        <a:solidFill>
                          <a:srgbClr val="000000"/>
                        </a:solidFill>
                        <a:effectLst/>
                        <a:latin typeface="tahom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77130995"/>
                  </a:ext>
                </a:extLst>
              </a:tr>
              <a:tr h="225757">
                <a:tc>
                  <a:txBody>
                    <a:bodyPr/>
                    <a:lstStyle/>
                    <a:p>
                      <a:pPr algn="l" fontAlgn="b"/>
                      <a:r>
                        <a:rPr lang="en-GB" sz="1400" b="0" i="0" u="none" strike="noStrike" dirty="0">
                          <a:solidFill>
                            <a:srgbClr val="000000"/>
                          </a:solidFill>
                          <a:effectLst/>
                          <a:latin typeface="tahoma" panose="020B0604030504040204" pitchFamily="34" charset="0"/>
                        </a:rPr>
                        <a:t>Net Profit</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145,372</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165,363</a:t>
                      </a:r>
                    </a:p>
                  </a:txBody>
                  <a:tcPr marL="9525" marR="9525" marT="9525" marB="0" anchor="b">
                    <a:lnL>
                      <a:noFill/>
                    </a:lnL>
                    <a:lnR>
                      <a:noFill/>
                    </a:lnR>
                    <a:lnT>
                      <a:noFill/>
                    </a:lnT>
                    <a:lnB>
                      <a:noFill/>
                    </a:lnB>
                  </a:tcPr>
                </a:tc>
                <a:extLst>
                  <a:ext uri="{0D108BD9-81ED-4DB2-BD59-A6C34878D82A}">
                    <a16:rowId xmlns:a16="http://schemas.microsoft.com/office/drawing/2014/main" val="3035702984"/>
                  </a:ext>
                </a:extLst>
              </a:tr>
              <a:tr h="225757">
                <a:tc>
                  <a:txBody>
                    <a:bodyPr/>
                    <a:lstStyle/>
                    <a:p>
                      <a:pPr algn="l" fontAlgn="b"/>
                      <a:r>
                        <a:rPr lang="en-GB" sz="1400" b="0" i="0" u="none" strike="noStrike" dirty="0">
                          <a:solidFill>
                            <a:srgbClr val="000000"/>
                          </a:solidFill>
                          <a:effectLst/>
                          <a:latin typeface="tahoma" panose="020B0604030504040204" pitchFamily="34" charset="0"/>
                        </a:rPr>
                        <a:t>Net Profit %</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13.0%</a:t>
                      </a:r>
                    </a:p>
                  </a:txBody>
                  <a:tcPr marL="9525" marR="9525" marT="9525" marB="0" anchor="b">
                    <a:lnL>
                      <a:noFill/>
                    </a:lnL>
                    <a:lnR>
                      <a:noFill/>
                    </a:lnR>
                    <a:lnT>
                      <a:noFill/>
                    </a:lnT>
                    <a:lnB>
                      <a:noFill/>
                    </a:lnB>
                  </a:tcPr>
                </a:tc>
                <a:tc>
                  <a:txBody>
                    <a:bodyPr/>
                    <a:lstStyle/>
                    <a:p>
                      <a:pPr algn="ctr" fontAlgn="b"/>
                      <a:r>
                        <a:rPr lang="en-GB" sz="1400" b="0" i="0" u="none" strike="noStrike" dirty="0">
                          <a:solidFill>
                            <a:srgbClr val="000000"/>
                          </a:solidFill>
                          <a:effectLst/>
                          <a:latin typeface="tahoma" panose="020B0604030504040204" pitchFamily="34" charset="0"/>
                        </a:rPr>
                        <a:t>16.0%</a:t>
                      </a:r>
                    </a:p>
                  </a:txBody>
                  <a:tcPr marL="9525" marR="9525" marT="9525" marB="0" anchor="b">
                    <a:lnL>
                      <a:noFill/>
                    </a:lnL>
                    <a:lnR>
                      <a:noFill/>
                    </a:lnR>
                    <a:lnT>
                      <a:noFill/>
                    </a:lnT>
                    <a:lnB>
                      <a:noFill/>
                    </a:lnB>
                  </a:tcPr>
                </a:tc>
                <a:extLst>
                  <a:ext uri="{0D108BD9-81ED-4DB2-BD59-A6C34878D82A}">
                    <a16:rowId xmlns:a16="http://schemas.microsoft.com/office/drawing/2014/main" val="1185996439"/>
                  </a:ext>
                </a:extLst>
              </a:tr>
            </a:tbl>
          </a:graphicData>
        </a:graphic>
      </p:graphicFrame>
      <p:sp>
        <p:nvSpPr>
          <p:cNvPr id="4" name="TextBox 3">
            <a:extLst>
              <a:ext uri="{FF2B5EF4-FFF2-40B4-BE49-F238E27FC236}">
                <a16:creationId xmlns:a16="http://schemas.microsoft.com/office/drawing/2014/main" id="{7187EA18-273F-4907-80AB-579DB553CB0E}"/>
              </a:ext>
            </a:extLst>
          </p:cNvPr>
          <p:cNvSpPr txBox="1"/>
          <p:nvPr/>
        </p:nvSpPr>
        <p:spPr>
          <a:xfrm>
            <a:off x="7053943" y="1593667"/>
            <a:ext cx="4807132" cy="1754326"/>
          </a:xfrm>
          <a:prstGeom prst="rect">
            <a:avLst/>
          </a:prstGeom>
          <a:noFill/>
        </p:spPr>
        <p:txBody>
          <a:bodyPr wrap="square" rtlCol="0">
            <a:spAutoFit/>
          </a:bodyPr>
          <a:lstStyle/>
          <a:p>
            <a:r>
              <a:rPr lang="en-GB" dirty="0"/>
              <a:t>All looks good… healthy profit</a:t>
            </a:r>
          </a:p>
          <a:p>
            <a:endParaRPr lang="en-GB" dirty="0"/>
          </a:p>
          <a:p>
            <a:r>
              <a:rPr lang="en-GB" dirty="0"/>
              <a:t>But what does the true numbers reveal – so we produce our one page BENCHMARK REPORT </a:t>
            </a:r>
          </a:p>
          <a:p>
            <a:endParaRPr lang="en-GB" dirty="0"/>
          </a:p>
        </p:txBody>
      </p:sp>
    </p:spTree>
    <p:extLst>
      <p:ext uri="{BB962C8B-B14F-4D97-AF65-F5344CB8AC3E}">
        <p14:creationId xmlns:p14="http://schemas.microsoft.com/office/powerpoint/2010/main" val="12688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FAB6-09C2-4271-9445-2F8F12B9F1FB}"/>
              </a:ext>
            </a:extLst>
          </p:cNvPr>
          <p:cNvSpPr>
            <a:spLocks noGrp="1"/>
          </p:cNvSpPr>
          <p:nvPr>
            <p:ph type="title"/>
          </p:nvPr>
        </p:nvSpPr>
        <p:spPr/>
        <p:txBody>
          <a:bodyPr/>
          <a:lstStyle/>
          <a:p>
            <a:r>
              <a:rPr lang="en-GB" dirty="0"/>
              <a:t>A4 piece of paper number 1</a:t>
            </a:r>
          </a:p>
        </p:txBody>
      </p:sp>
      <p:sp>
        <p:nvSpPr>
          <p:cNvPr id="3" name="Content Placeholder 2">
            <a:extLst>
              <a:ext uri="{FF2B5EF4-FFF2-40B4-BE49-F238E27FC236}">
                <a16:creationId xmlns:a16="http://schemas.microsoft.com/office/drawing/2014/main" id="{6B57E03C-F294-4084-8C97-993D0A447E40}"/>
              </a:ext>
            </a:extLst>
          </p:cNvPr>
          <p:cNvSpPr>
            <a:spLocks noGrp="1"/>
          </p:cNvSpPr>
          <p:nvPr>
            <p:ph idx="1"/>
          </p:nvPr>
        </p:nvSpPr>
        <p:spPr/>
        <p:txBody>
          <a:bodyPr anchor="ctr">
            <a:normAutofit/>
          </a:bodyPr>
          <a:lstStyle/>
          <a:p>
            <a:pPr marL="0" indent="0" algn="ctr">
              <a:buNone/>
            </a:pPr>
            <a:r>
              <a:rPr lang="en-GB" sz="4400" dirty="0"/>
              <a:t>Benchmarking</a:t>
            </a:r>
          </a:p>
        </p:txBody>
      </p:sp>
    </p:spTree>
    <p:extLst>
      <p:ext uri="{BB962C8B-B14F-4D97-AF65-F5344CB8AC3E}">
        <p14:creationId xmlns:p14="http://schemas.microsoft.com/office/powerpoint/2010/main" val="374939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7B9162-10CF-435C-B5C9-EF0E0FDE099E}"/>
              </a:ext>
            </a:extLst>
          </p:cNvPr>
          <p:cNvGraphicFramePr>
            <a:graphicFrameLocks noGrp="1"/>
          </p:cNvGraphicFramePr>
          <p:nvPr>
            <p:extLst>
              <p:ext uri="{D42A27DB-BD31-4B8C-83A1-F6EECF244321}">
                <p14:modId xmlns:p14="http://schemas.microsoft.com/office/powerpoint/2010/main" val="3030418654"/>
              </p:ext>
            </p:extLst>
          </p:nvPr>
        </p:nvGraphicFramePr>
        <p:xfrm>
          <a:off x="2110154" y="1088570"/>
          <a:ext cx="7817617" cy="5071080"/>
        </p:xfrm>
        <a:graphic>
          <a:graphicData uri="http://schemas.openxmlformats.org/drawingml/2006/table">
            <a:tbl>
              <a:tblPr/>
              <a:tblGrid>
                <a:gridCol w="2620208">
                  <a:extLst>
                    <a:ext uri="{9D8B030D-6E8A-4147-A177-3AD203B41FA5}">
                      <a16:colId xmlns:a16="http://schemas.microsoft.com/office/drawing/2014/main" val="2575552886"/>
                    </a:ext>
                  </a:extLst>
                </a:gridCol>
                <a:gridCol w="1177771">
                  <a:extLst>
                    <a:ext uri="{9D8B030D-6E8A-4147-A177-3AD203B41FA5}">
                      <a16:colId xmlns:a16="http://schemas.microsoft.com/office/drawing/2014/main" val="2581296161"/>
                    </a:ext>
                  </a:extLst>
                </a:gridCol>
                <a:gridCol w="1071903">
                  <a:extLst>
                    <a:ext uri="{9D8B030D-6E8A-4147-A177-3AD203B41FA5}">
                      <a16:colId xmlns:a16="http://schemas.microsoft.com/office/drawing/2014/main" val="706758652"/>
                    </a:ext>
                  </a:extLst>
                </a:gridCol>
                <a:gridCol w="267976">
                  <a:extLst>
                    <a:ext uri="{9D8B030D-6E8A-4147-A177-3AD203B41FA5}">
                      <a16:colId xmlns:a16="http://schemas.microsoft.com/office/drawing/2014/main" val="4047399431"/>
                    </a:ext>
                  </a:extLst>
                </a:gridCol>
                <a:gridCol w="1101679">
                  <a:extLst>
                    <a:ext uri="{9D8B030D-6E8A-4147-A177-3AD203B41FA5}">
                      <a16:colId xmlns:a16="http://schemas.microsoft.com/office/drawing/2014/main" val="3956557050"/>
                    </a:ext>
                  </a:extLst>
                </a:gridCol>
                <a:gridCol w="387076">
                  <a:extLst>
                    <a:ext uri="{9D8B030D-6E8A-4147-A177-3AD203B41FA5}">
                      <a16:colId xmlns:a16="http://schemas.microsoft.com/office/drawing/2014/main" val="1272835812"/>
                    </a:ext>
                  </a:extLst>
                </a:gridCol>
                <a:gridCol w="1191004">
                  <a:extLst>
                    <a:ext uri="{9D8B030D-6E8A-4147-A177-3AD203B41FA5}">
                      <a16:colId xmlns:a16="http://schemas.microsoft.com/office/drawing/2014/main" val="595682253"/>
                    </a:ext>
                  </a:extLst>
                </a:gridCol>
              </a:tblGrid>
              <a:tr h="169036">
                <a:tc>
                  <a:txBody>
                    <a:bodyPr/>
                    <a:lstStyle/>
                    <a:p>
                      <a:pPr algn="l" fontAlgn="b"/>
                      <a:r>
                        <a:rPr lang="en-GB" sz="800" b="1" i="0" u="none" strike="noStrike" dirty="0">
                          <a:solidFill>
                            <a:srgbClr val="000000"/>
                          </a:solidFill>
                          <a:effectLst/>
                          <a:latin typeface="tahoma" panose="020B0604030504040204" pitchFamily="34" charset="0"/>
                        </a:rPr>
                        <a:t>Client ABC</a:t>
                      </a: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372494244"/>
                  </a:ext>
                </a:extLst>
              </a:tr>
              <a:tr h="169036">
                <a:tc>
                  <a:txBody>
                    <a:bodyPr/>
                    <a:lstStyle/>
                    <a:p>
                      <a:pPr algn="l" fontAlgn="b"/>
                      <a:r>
                        <a:rPr lang="en-GB" sz="800" b="1" i="0" u="none" strike="noStrike" dirty="0">
                          <a:solidFill>
                            <a:srgbClr val="000000"/>
                          </a:solidFill>
                          <a:effectLst/>
                          <a:latin typeface="tahoma" panose="020B0604030504040204" pitchFamily="34" charset="0"/>
                        </a:rPr>
                        <a:t>Benchmarking</a:t>
                      </a: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PY</a:t>
                      </a: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CY</a:t>
                      </a: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Benchmark</a:t>
                      </a: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POTENTIAL</a:t>
                      </a:r>
                    </a:p>
                  </a:txBody>
                  <a:tcPr marL="7999" marR="7999" marT="7999" marB="0" anchor="b">
                    <a:lnL>
                      <a:noFill/>
                    </a:lnL>
                    <a:lnR>
                      <a:noFill/>
                    </a:lnR>
                    <a:lnT>
                      <a:noFill/>
                    </a:lnT>
                    <a:lnB>
                      <a:noFill/>
                    </a:lnB>
                  </a:tcPr>
                </a:tc>
                <a:extLst>
                  <a:ext uri="{0D108BD9-81ED-4DB2-BD59-A6C34878D82A}">
                    <a16:rowId xmlns:a16="http://schemas.microsoft.com/office/drawing/2014/main" val="4237457354"/>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a:t>
                      </a:r>
                    </a:p>
                  </a:txBody>
                  <a:tcPr marL="7999" marR="7999" marT="7999" marB="0" anchor="b">
                    <a:lnL>
                      <a:noFill/>
                    </a:lnL>
                    <a:lnR>
                      <a:noFill/>
                    </a:lnR>
                    <a:lnT>
                      <a:noFill/>
                    </a:lnT>
                    <a:lnB>
                      <a:noFill/>
                    </a:lnB>
                  </a:tcPr>
                </a:tc>
                <a:extLst>
                  <a:ext uri="{0D108BD9-81ED-4DB2-BD59-A6C34878D82A}">
                    <a16:rowId xmlns:a16="http://schemas.microsoft.com/office/drawing/2014/main" val="243906053"/>
                  </a:ext>
                </a:extLst>
              </a:tr>
              <a:tr h="169036">
                <a:tc>
                  <a:txBody>
                    <a:bodyPr/>
                    <a:lstStyle/>
                    <a:p>
                      <a:pPr algn="l" fontAlgn="b"/>
                      <a:r>
                        <a:rPr lang="en-GB" sz="800" b="0" i="0" u="none" strike="noStrike" dirty="0">
                          <a:solidFill>
                            <a:srgbClr val="000000"/>
                          </a:solidFill>
                          <a:effectLst/>
                          <a:latin typeface="tahoma" panose="020B0604030504040204" pitchFamily="34" charset="0"/>
                        </a:rPr>
                        <a:t>Sales</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1,116,221</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1,034,451</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1,134,302</a:t>
                      </a:r>
                    </a:p>
                  </a:txBody>
                  <a:tcPr marL="7999" marR="7999" marT="7999" marB="0" anchor="b">
                    <a:lnL>
                      <a:noFill/>
                    </a:lnL>
                    <a:lnR>
                      <a:noFill/>
                    </a:lnR>
                    <a:lnT>
                      <a:noFill/>
                    </a:lnT>
                    <a:lnB>
                      <a:noFill/>
                    </a:lnB>
                  </a:tcPr>
                </a:tc>
                <a:extLst>
                  <a:ext uri="{0D108BD9-81ED-4DB2-BD59-A6C34878D82A}">
                    <a16:rowId xmlns:a16="http://schemas.microsoft.com/office/drawing/2014/main" val="157878003"/>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662700066"/>
                  </a:ext>
                </a:extLst>
              </a:tr>
              <a:tr h="169036">
                <a:tc>
                  <a:txBody>
                    <a:bodyPr/>
                    <a:lstStyle/>
                    <a:p>
                      <a:pPr algn="l" fontAlgn="b"/>
                      <a:r>
                        <a:rPr lang="en-GB" sz="800" b="0" i="0" u="none" strike="noStrike" dirty="0">
                          <a:solidFill>
                            <a:srgbClr val="000000"/>
                          </a:solidFill>
                          <a:effectLst/>
                          <a:latin typeface="tahoma" panose="020B0604030504040204" pitchFamily="34" charset="0"/>
                        </a:rPr>
                        <a:t>Cost of Sales</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937,832</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835,748</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201596852"/>
                  </a:ext>
                </a:extLst>
              </a:tr>
              <a:tr h="169036">
                <a:tc>
                  <a:txBody>
                    <a:bodyPr/>
                    <a:lstStyle/>
                    <a:p>
                      <a:pPr algn="l" fontAlgn="b"/>
                      <a:r>
                        <a:rPr lang="en-GB" sz="800" b="0" i="0" u="none" strike="noStrike" dirty="0">
                          <a:solidFill>
                            <a:srgbClr val="000000"/>
                          </a:solidFill>
                          <a:effectLst/>
                          <a:latin typeface="tahoma" panose="020B0604030504040204" pitchFamily="34" charset="0"/>
                        </a:rPr>
                        <a:t>Adjustment for Commercial Salaries + ANO</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94,380</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94,380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880771294"/>
                  </a:ext>
                </a:extLst>
              </a:tr>
              <a:tr h="169036">
                <a:tc>
                  <a:txBody>
                    <a:bodyPr/>
                    <a:lstStyle/>
                    <a:p>
                      <a:pPr algn="l" fontAlgn="b"/>
                      <a:r>
                        <a:rPr lang="en-GB" sz="800" b="0" i="0" u="none" strike="noStrike" dirty="0">
                          <a:solidFill>
                            <a:srgbClr val="000000"/>
                          </a:solidFill>
                          <a:effectLst/>
                          <a:latin typeface="tahoma" panose="020B0604030504040204" pitchFamily="34" charset="0"/>
                        </a:rPr>
                        <a:t>Total Cost of sales</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1,032,212</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930,128</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930,128</a:t>
                      </a:r>
                    </a:p>
                  </a:txBody>
                  <a:tcPr marL="7999" marR="7999" marT="7999" marB="0" anchor="b">
                    <a:lnL>
                      <a:noFill/>
                    </a:lnL>
                    <a:lnR>
                      <a:noFill/>
                    </a:lnR>
                    <a:lnT>
                      <a:noFill/>
                    </a:lnT>
                    <a:lnB>
                      <a:noFill/>
                    </a:lnB>
                  </a:tcPr>
                </a:tc>
                <a:extLst>
                  <a:ext uri="{0D108BD9-81ED-4DB2-BD59-A6C34878D82A}">
                    <a16:rowId xmlns:a16="http://schemas.microsoft.com/office/drawing/2014/main" val="4230395657"/>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2977060578"/>
                  </a:ext>
                </a:extLst>
              </a:tr>
              <a:tr h="169036">
                <a:tc>
                  <a:txBody>
                    <a:bodyPr/>
                    <a:lstStyle/>
                    <a:p>
                      <a:pPr algn="l" fontAlgn="b"/>
                      <a:r>
                        <a:rPr lang="en-GB" sz="800" b="0" i="0" u="none" strike="noStrike" dirty="0">
                          <a:solidFill>
                            <a:srgbClr val="000000"/>
                          </a:solidFill>
                          <a:effectLst/>
                          <a:latin typeface="tahoma" panose="020B0604030504040204" pitchFamily="34" charset="0"/>
                        </a:rPr>
                        <a:t>Gross Profit</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84,009</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104,323</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204,174</a:t>
                      </a:r>
                    </a:p>
                  </a:txBody>
                  <a:tcPr marL="7999" marR="7999" marT="7999" marB="0" anchor="b">
                    <a:lnL>
                      <a:noFill/>
                    </a:lnL>
                    <a:lnR>
                      <a:noFill/>
                    </a:lnR>
                    <a:lnT>
                      <a:noFill/>
                    </a:lnT>
                    <a:lnB>
                      <a:noFill/>
                    </a:lnB>
                  </a:tcPr>
                </a:tc>
                <a:extLst>
                  <a:ext uri="{0D108BD9-81ED-4DB2-BD59-A6C34878D82A}">
                    <a16:rowId xmlns:a16="http://schemas.microsoft.com/office/drawing/2014/main" val="3574735581"/>
                  </a:ext>
                </a:extLst>
              </a:tr>
              <a:tr h="169036">
                <a:tc>
                  <a:txBody>
                    <a:bodyPr/>
                    <a:lstStyle/>
                    <a:p>
                      <a:pPr algn="l" fontAlgn="b"/>
                      <a:r>
                        <a:rPr lang="en-GB" sz="800" b="0" i="0" u="none" strike="noStrike" dirty="0">
                          <a:solidFill>
                            <a:srgbClr val="000000"/>
                          </a:solidFill>
                          <a:effectLst/>
                          <a:latin typeface="tahoma" panose="020B0604030504040204" pitchFamily="34" charset="0"/>
                        </a:rPr>
                        <a:t>Gross Profit %</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7.5%</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10.1%</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18.0%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18.0%</a:t>
                      </a:r>
                    </a:p>
                  </a:txBody>
                  <a:tcPr marL="7999" marR="7999" marT="7999" marB="0" anchor="b">
                    <a:lnL>
                      <a:noFill/>
                    </a:lnL>
                    <a:lnR>
                      <a:noFill/>
                    </a:lnR>
                    <a:lnT>
                      <a:noFill/>
                    </a:lnT>
                    <a:lnB>
                      <a:noFill/>
                    </a:lnB>
                  </a:tcPr>
                </a:tc>
                <a:extLst>
                  <a:ext uri="{0D108BD9-81ED-4DB2-BD59-A6C34878D82A}">
                    <a16:rowId xmlns:a16="http://schemas.microsoft.com/office/drawing/2014/main" val="3310041455"/>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806788880"/>
                  </a:ext>
                </a:extLst>
              </a:tr>
              <a:tr h="169036">
                <a:tc>
                  <a:txBody>
                    <a:bodyPr/>
                    <a:lstStyle/>
                    <a:p>
                      <a:pPr algn="l" fontAlgn="b"/>
                      <a:r>
                        <a:rPr lang="en-GB" sz="800" b="0" i="0" u="none" strike="noStrike" dirty="0">
                          <a:solidFill>
                            <a:srgbClr val="000000"/>
                          </a:solidFill>
                          <a:effectLst/>
                          <a:latin typeface="tahoma" panose="020B0604030504040204" pitchFamily="34" charset="0"/>
                        </a:rPr>
                        <a:t>Overheads</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33,017</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33,340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032314301"/>
                  </a:ext>
                </a:extLst>
              </a:tr>
              <a:tr h="169036">
                <a:tc>
                  <a:txBody>
                    <a:bodyPr/>
                    <a:lstStyle/>
                    <a:p>
                      <a:pPr algn="l" fontAlgn="b"/>
                      <a:r>
                        <a:rPr lang="en-GB" sz="800" b="0" i="0" u="none" strike="noStrike" dirty="0">
                          <a:solidFill>
                            <a:srgbClr val="000000"/>
                          </a:solidFill>
                          <a:effectLst/>
                          <a:latin typeface="tahoma" panose="020B0604030504040204" pitchFamily="34" charset="0"/>
                        </a:rPr>
                        <a:t>Adjustment for Commercial Salaries + ANO</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36,400</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36,400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689625079"/>
                  </a:ext>
                </a:extLst>
              </a:tr>
              <a:tr h="169036">
                <a:tc>
                  <a:txBody>
                    <a:bodyPr/>
                    <a:lstStyle/>
                    <a:p>
                      <a:pPr algn="l" fontAlgn="b"/>
                      <a:r>
                        <a:rPr lang="en-GB" sz="800" b="0" i="0" u="none" strike="noStrike" dirty="0">
                          <a:solidFill>
                            <a:srgbClr val="000000"/>
                          </a:solidFill>
                          <a:effectLst/>
                          <a:latin typeface="tahoma" panose="020B0604030504040204" pitchFamily="34" charset="0"/>
                        </a:rPr>
                        <a:t>Total Overheads</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69,417</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69,740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089659971"/>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885343284"/>
                  </a:ext>
                </a:extLst>
              </a:tr>
              <a:tr h="169036">
                <a:tc>
                  <a:txBody>
                    <a:bodyPr/>
                    <a:lstStyle/>
                    <a:p>
                      <a:pPr algn="l" fontAlgn="b"/>
                      <a:r>
                        <a:rPr lang="en-GB" sz="800" b="0" i="0" u="none" strike="noStrike" dirty="0">
                          <a:solidFill>
                            <a:srgbClr val="000000"/>
                          </a:solidFill>
                          <a:effectLst/>
                          <a:latin typeface="tahoma" panose="020B0604030504040204" pitchFamily="34" charset="0"/>
                        </a:rPr>
                        <a:t>Net Profit</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14,592</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34,583</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Missing Profit</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1" i="0" u="none" strike="noStrike" dirty="0">
                          <a:solidFill>
                            <a:srgbClr val="000000"/>
                          </a:solidFill>
                          <a:effectLst/>
                          <a:latin typeface="tahoma" panose="020B0604030504040204" pitchFamily="34" charset="0"/>
                        </a:rPr>
                        <a:t>99,851</a:t>
                      </a:r>
                    </a:p>
                  </a:txBody>
                  <a:tcPr marL="7999" marR="7999" marT="7999" marB="0" anchor="b">
                    <a:lnL>
                      <a:noFill/>
                    </a:lnL>
                    <a:lnR>
                      <a:noFill/>
                    </a:lnR>
                    <a:lnT>
                      <a:noFill/>
                    </a:lnT>
                    <a:lnB>
                      <a:noFill/>
                    </a:lnB>
                  </a:tcPr>
                </a:tc>
                <a:extLst>
                  <a:ext uri="{0D108BD9-81ED-4DB2-BD59-A6C34878D82A}">
                    <a16:rowId xmlns:a16="http://schemas.microsoft.com/office/drawing/2014/main" val="885450586"/>
                  </a:ext>
                </a:extLst>
              </a:tr>
              <a:tr h="169036">
                <a:tc>
                  <a:txBody>
                    <a:bodyPr/>
                    <a:lstStyle/>
                    <a:p>
                      <a:pPr algn="l" fontAlgn="b"/>
                      <a:r>
                        <a:rPr lang="en-GB" sz="800" b="0" i="0" u="none" strike="noStrike" dirty="0">
                          <a:solidFill>
                            <a:srgbClr val="000000"/>
                          </a:solidFill>
                          <a:effectLst/>
                          <a:latin typeface="tahoma" panose="020B0604030504040204" pitchFamily="34" charset="0"/>
                        </a:rPr>
                        <a:t>Net Profit %</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1.3%</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3.3%</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903909061"/>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727723638"/>
                  </a:ext>
                </a:extLst>
              </a:tr>
              <a:tr h="169036">
                <a:tc>
                  <a:txBody>
                    <a:bodyPr/>
                    <a:lstStyle/>
                    <a:p>
                      <a:pPr algn="l" fontAlgn="b"/>
                      <a:r>
                        <a:rPr lang="en-GB" sz="800" b="0" i="0" u="none" strike="noStrike" dirty="0">
                          <a:solidFill>
                            <a:srgbClr val="000000"/>
                          </a:solidFill>
                          <a:effectLst/>
                          <a:latin typeface="tahoma" panose="020B0604030504040204" pitchFamily="34" charset="0"/>
                        </a:rPr>
                        <a:t>Key RATIOS</a:t>
                      </a: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2600773385"/>
                  </a:ext>
                </a:extLst>
              </a:tr>
              <a:tr h="169036">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2380425226"/>
                  </a:ext>
                </a:extLst>
              </a:tr>
              <a:tr h="169036">
                <a:tc>
                  <a:txBody>
                    <a:bodyPr/>
                    <a:lstStyle/>
                    <a:p>
                      <a:pPr algn="l" fontAlgn="b"/>
                      <a:r>
                        <a:rPr lang="en-GB" sz="800" b="0" i="0" u="none" strike="noStrike" dirty="0">
                          <a:solidFill>
                            <a:srgbClr val="000000"/>
                          </a:solidFill>
                          <a:effectLst/>
                          <a:latin typeface="tahoma" panose="020B0604030504040204" pitchFamily="34" charset="0"/>
                        </a:rPr>
                        <a:t>Sales growth</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-7%</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7%</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699253756"/>
                  </a:ext>
                </a:extLst>
              </a:tr>
              <a:tr h="169036">
                <a:tc>
                  <a:txBody>
                    <a:bodyPr/>
                    <a:lstStyle/>
                    <a:p>
                      <a:pPr algn="l" fontAlgn="b"/>
                      <a:r>
                        <a:rPr lang="en-GB" sz="800" b="0" i="0" u="none" strike="noStrike" dirty="0">
                          <a:solidFill>
                            <a:srgbClr val="000000"/>
                          </a:solidFill>
                          <a:effectLst/>
                          <a:latin typeface="tahoma" panose="020B0604030504040204" pitchFamily="34" charset="0"/>
                        </a:rPr>
                        <a:t>Average employee cost</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7,410</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8,429</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n/a</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2068309241"/>
                  </a:ext>
                </a:extLst>
              </a:tr>
              <a:tr h="169036">
                <a:tc>
                  <a:txBody>
                    <a:bodyPr/>
                    <a:lstStyle/>
                    <a:p>
                      <a:pPr algn="l" fontAlgn="b"/>
                      <a:r>
                        <a:rPr lang="en-GB" sz="800" b="0" i="0" u="none" strike="noStrike" dirty="0">
                          <a:solidFill>
                            <a:srgbClr val="000000"/>
                          </a:solidFill>
                          <a:effectLst/>
                          <a:latin typeface="tahoma" panose="020B0604030504040204" pitchFamily="34" charset="0"/>
                        </a:rPr>
                        <a:t>Sales per employee </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558,111</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413,780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n/a</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882660729"/>
                  </a:ext>
                </a:extLst>
              </a:tr>
              <a:tr h="169036">
                <a:tc>
                  <a:txBody>
                    <a:bodyPr/>
                    <a:lstStyle/>
                    <a:p>
                      <a:pPr algn="l" fontAlgn="b"/>
                      <a:r>
                        <a:rPr lang="en-GB" sz="800" b="0" i="0" u="none" strike="noStrike" dirty="0">
                          <a:solidFill>
                            <a:srgbClr val="000000"/>
                          </a:solidFill>
                          <a:effectLst/>
                          <a:latin typeface="tahoma" panose="020B0604030504040204" pitchFamily="34" charset="0"/>
                        </a:rPr>
                        <a:t>Gross profit margin</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7.5%</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10.1%</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18.0%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2451964909"/>
                  </a:ext>
                </a:extLst>
              </a:tr>
              <a:tr h="169036">
                <a:tc>
                  <a:txBody>
                    <a:bodyPr/>
                    <a:lstStyle/>
                    <a:p>
                      <a:pPr algn="l" fontAlgn="b"/>
                      <a:r>
                        <a:rPr lang="en-GB" sz="800" b="0" i="0" u="none" strike="noStrike" dirty="0">
                          <a:solidFill>
                            <a:srgbClr val="000000"/>
                          </a:solidFill>
                          <a:effectLst/>
                          <a:latin typeface="tahoma" panose="020B0604030504040204" pitchFamily="34" charset="0"/>
                        </a:rPr>
                        <a:t>Net profit margin</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1.3%</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3.3%</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5% - 7.5%</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627255175"/>
                  </a:ext>
                </a:extLst>
              </a:tr>
              <a:tr h="169036">
                <a:tc>
                  <a:txBody>
                    <a:bodyPr/>
                    <a:lstStyle/>
                    <a:p>
                      <a:pPr algn="l" fontAlgn="b"/>
                      <a:r>
                        <a:rPr lang="en-GB" sz="800" b="0" i="0" u="none" strike="noStrike" dirty="0">
                          <a:solidFill>
                            <a:srgbClr val="000000"/>
                          </a:solidFill>
                          <a:effectLst/>
                          <a:latin typeface="tahoma" panose="020B0604030504040204" pitchFamily="34" charset="0"/>
                        </a:rPr>
                        <a:t>Working capital</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19,953</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94,820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£125,000</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1809979340"/>
                  </a:ext>
                </a:extLst>
              </a:tr>
              <a:tr h="169036">
                <a:tc>
                  <a:txBody>
                    <a:bodyPr/>
                    <a:lstStyle/>
                    <a:p>
                      <a:pPr algn="l" fontAlgn="b"/>
                      <a:r>
                        <a:rPr lang="en-GB" sz="800" b="0" i="0" u="none" strike="noStrike" dirty="0">
                          <a:solidFill>
                            <a:srgbClr val="000000"/>
                          </a:solidFill>
                          <a:effectLst/>
                          <a:latin typeface="tahoma" panose="020B0604030504040204" pitchFamily="34" charset="0"/>
                        </a:rPr>
                        <a:t>Current ratio</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1.22</a:t>
                      </a: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1.84</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1.5 - 2</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958699296"/>
                  </a:ext>
                </a:extLst>
              </a:tr>
              <a:tr h="169036">
                <a:tc>
                  <a:txBody>
                    <a:bodyPr/>
                    <a:lstStyle/>
                    <a:p>
                      <a:pPr algn="l" fontAlgn="b"/>
                      <a:r>
                        <a:rPr lang="en-GB" sz="800" b="0" i="0" u="none" strike="noStrike" dirty="0">
                          <a:solidFill>
                            <a:srgbClr val="000000"/>
                          </a:solidFill>
                          <a:effectLst/>
                          <a:latin typeface="tahoma" panose="020B0604030504040204" pitchFamily="34" charset="0"/>
                        </a:rPr>
                        <a:t>Debt servicing</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r>
                        <a:rPr lang="en-GB" sz="800" b="0" i="0" u="none" strike="noStrike" dirty="0">
                          <a:solidFill>
                            <a:srgbClr val="000000"/>
                          </a:solidFill>
                          <a:effectLst/>
                          <a:latin typeface="tahoma" panose="020B0604030504040204" pitchFamily="34" charset="0"/>
                        </a:rPr>
                        <a:t>4.5</a:t>
                      </a: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931315088"/>
                  </a:ext>
                </a:extLst>
              </a:tr>
              <a:tr h="169036">
                <a:tc>
                  <a:txBody>
                    <a:bodyPr/>
                    <a:lstStyle/>
                    <a:p>
                      <a:pPr algn="l" fontAlgn="b"/>
                      <a:r>
                        <a:rPr lang="en-GB" sz="800" b="0" i="0" u="none" strike="noStrike" dirty="0">
                          <a:solidFill>
                            <a:srgbClr val="000000"/>
                          </a:solidFill>
                          <a:effectLst/>
                          <a:latin typeface="tahoma" panose="020B0604030504040204" pitchFamily="34" charset="0"/>
                        </a:rPr>
                        <a:t>Completeness of income</a:t>
                      </a: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l"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0"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tc>
                  <a:txBody>
                    <a:bodyPr/>
                    <a:lstStyle/>
                    <a:p>
                      <a:pPr algn="ctr" fontAlgn="b"/>
                      <a:endParaRPr lang="en-GB" sz="800" b="1" i="0" u="none" strike="noStrike" dirty="0">
                        <a:solidFill>
                          <a:srgbClr val="000000"/>
                        </a:solidFill>
                        <a:effectLst/>
                        <a:latin typeface="tahoma" panose="020B0604030504040204" pitchFamily="34" charset="0"/>
                      </a:endParaRPr>
                    </a:p>
                  </a:txBody>
                  <a:tcPr marL="7999" marR="7999" marT="7999" marB="0" anchor="b">
                    <a:lnL>
                      <a:noFill/>
                    </a:lnL>
                    <a:lnR>
                      <a:noFill/>
                    </a:lnR>
                    <a:lnT>
                      <a:noFill/>
                    </a:lnT>
                    <a:lnB>
                      <a:noFill/>
                    </a:lnB>
                  </a:tcPr>
                </a:tc>
                <a:extLst>
                  <a:ext uri="{0D108BD9-81ED-4DB2-BD59-A6C34878D82A}">
                    <a16:rowId xmlns:a16="http://schemas.microsoft.com/office/drawing/2014/main" val="3108692272"/>
                  </a:ext>
                </a:extLst>
              </a:tr>
            </a:tbl>
          </a:graphicData>
        </a:graphic>
      </p:graphicFrame>
      <p:sp>
        <p:nvSpPr>
          <p:cNvPr id="6" name="Title 5">
            <a:extLst>
              <a:ext uri="{FF2B5EF4-FFF2-40B4-BE49-F238E27FC236}">
                <a16:creationId xmlns:a16="http://schemas.microsoft.com/office/drawing/2014/main" id="{72725E41-CDCA-4A7F-85DA-7D3BE4651A27}"/>
              </a:ext>
            </a:extLst>
          </p:cNvPr>
          <p:cNvSpPr>
            <a:spLocks noGrp="1"/>
          </p:cNvSpPr>
          <p:nvPr>
            <p:ph type="title"/>
          </p:nvPr>
        </p:nvSpPr>
        <p:spPr/>
        <p:txBody>
          <a:bodyPr/>
          <a:lstStyle/>
          <a:p>
            <a:r>
              <a:rPr lang="en-GB" dirty="0"/>
              <a:t>Benchmarking Report</a:t>
            </a:r>
          </a:p>
        </p:txBody>
      </p:sp>
    </p:spTree>
    <p:extLst>
      <p:ext uri="{BB962C8B-B14F-4D97-AF65-F5344CB8AC3E}">
        <p14:creationId xmlns:p14="http://schemas.microsoft.com/office/powerpoint/2010/main" val="91476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D3C05-1A96-437F-B6E8-6B729A18C409}"/>
              </a:ext>
            </a:extLst>
          </p:cNvPr>
          <p:cNvSpPr>
            <a:spLocks noGrp="1"/>
          </p:cNvSpPr>
          <p:nvPr>
            <p:ph type="title"/>
          </p:nvPr>
        </p:nvSpPr>
        <p:spPr/>
        <p:txBody>
          <a:bodyPr/>
          <a:lstStyle/>
          <a:p>
            <a:r>
              <a:rPr lang="en-GB" dirty="0"/>
              <a:t>Systems – Systemise your business</a:t>
            </a:r>
          </a:p>
        </p:txBody>
      </p:sp>
      <p:sp>
        <p:nvSpPr>
          <p:cNvPr id="4" name="Content Placeholder 3">
            <a:extLst>
              <a:ext uri="{FF2B5EF4-FFF2-40B4-BE49-F238E27FC236}">
                <a16:creationId xmlns:a16="http://schemas.microsoft.com/office/drawing/2014/main" id="{C298C15D-DE51-4752-923C-3BF30E6840D7}"/>
              </a:ext>
            </a:extLst>
          </p:cNvPr>
          <p:cNvSpPr>
            <a:spLocks noGrp="1"/>
          </p:cNvSpPr>
          <p:nvPr>
            <p:ph idx="1"/>
          </p:nvPr>
        </p:nvSpPr>
        <p:spPr/>
        <p:txBody>
          <a:bodyPr/>
          <a:lstStyle/>
          <a:p>
            <a:r>
              <a:rPr lang="en-GB" dirty="0"/>
              <a:t>Better work life balance &amp; empower your team</a:t>
            </a:r>
          </a:p>
          <a:p>
            <a:r>
              <a:rPr lang="en-GB" dirty="0"/>
              <a:t>Recruit people who buy in</a:t>
            </a:r>
          </a:p>
          <a:p>
            <a:r>
              <a:rPr lang="en-GB" dirty="0"/>
              <a:t>Build your systems</a:t>
            </a:r>
          </a:p>
          <a:p>
            <a:r>
              <a:rPr lang="en-GB" dirty="0"/>
              <a:t>Consistently deliver</a:t>
            </a:r>
          </a:p>
          <a:p>
            <a:r>
              <a:rPr lang="en-GB" dirty="0"/>
              <a:t>Apprentices</a:t>
            </a:r>
          </a:p>
          <a:p>
            <a:r>
              <a:rPr lang="en-GB" dirty="0"/>
              <a:t>If taking control</a:t>
            </a:r>
          </a:p>
        </p:txBody>
      </p:sp>
    </p:spTree>
    <p:extLst>
      <p:ext uri="{BB962C8B-B14F-4D97-AF65-F5344CB8AC3E}">
        <p14:creationId xmlns:p14="http://schemas.microsoft.com/office/powerpoint/2010/main" val="4005798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3A3139BCB43E48918F31D8EBD35330" ma:contentTypeVersion="13" ma:contentTypeDescription="Create a new document." ma:contentTypeScope="" ma:versionID="c3f18e24901c69a0f70265fdc5186036">
  <xsd:schema xmlns:xsd="http://www.w3.org/2001/XMLSchema" xmlns:xs="http://www.w3.org/2001/XMLSchema" xmlns:p="http://schemas.microsoft.com/office/2006/metadata/properties" xmlns:ns2="e330cc2f-079b-40a2-9330-006e23e4dbb9" xmlns:ns3="e5f90a1c-a1fc-417f-a064-9348b424070c" targetNamespace="http://schemas.microsoft.com/office/2006/metadata/properties" ma:root="true" ma:fieldsID="9a44983e4f7b7bc9fad65a6e5a94d911" ns2:_="" ns3:_="">
    <xsd:import namespace="e330cc2f-079b-40a2-9330-006e23e4dbb9"/>
    <xsd:import namespace="e5f90a1c-a1fc-417f-a064-9348b42407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30cc2f-079b-40a2-9330-006e23e4db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90a1c-a1fc-417f-a064-9348b424070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764C9D-F076-4F2B-BE50-9413B5882BA3}"/>
</file>

<file path=customXml/itemProps2.xml><?xml version="1.0" encoding="utf-8"?>
<ds:datastoreItem xmlns:ds="http://schemas.openxmlformats.org/officeDocument/2006/customXml" ds:itemID="{A976CD48-EAE1-4FF7-BA72-12C6520D4111}"/>
</file>

<file path=customXml/itemProps3.xml><?xml version="1.0" encoding="utf-8"?>
<ds:datastoreItem xmlns:ds="http://schemas.openxmlformats.org/officeDocument/2006/customXml" ds:itemID="{0AAAF049-691E-4321-BBB7-CDD6BBB7A548}"/>
</file>

<file path=docProps/app.xml><?xml version="1.0" encoding="utf-8"?>
<Properties xmlns="http://schemas.openxmlformats.org/officeDocument/2006/extended-properties" xmlns:vt="http://schemas.openxmlformats.org/officeDocument/2006/docPropsVTypes">
  <TotalTime>1369</TotalTime>
  <Words>2985</Words>
  <Application>Microsoft Office PowerPoint</Application>
  <PresentationFormat>Widescreen</PresentationFormat>
  <Paragraphs>1657</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Tahoma</vt:lpstr>
      <vt:lpstr>Tahoma</vt:lpstr>
      <vt:lpstr>Times New Roman</vt:lpstr>
      <vt:lpstr>Wingdings</vt:lpstr>
      <vt:lpstr>Office Theme</vt:lpstr>
      <vt:lpstr>Signal Webinar</vt:lpstr>
      <vt:lpstr>Make sure you get paid what you are worth, and look after what you earn …. small changes, BIG results</vt:lpstr>
      <vt:lpstr>Sir John Harvey Jones </vt:lpstr>
      <vt:lpstr>So we have developed a 7 step system </vt:lpstr>
      <vt:lpstr>Heart of the system is the measurement of the numbers that matter</vt:lpstr>
      <vt:lpstr>PowerPoint Presentation</vt:lpstr>
      <vt:lpstr>A4 piece of paper number 1</vt:lpstr>
      <vt:lpstr>Benchmarking Report</vt:lpstr>
      <vt:lpstr>Systems – Systemise your business</vt:lpstr>
      <vt:lpstr>Systems – Systemise your business</vt:lpstr>
      <vt:lpstr>Your sales system</vt:lpstr>
      <vt:lpstr>PowerPoint Presentation</vt:lpstr>
      <vt:lpstr>PowerPoint Presentation</vt:lpstr>
      <vt:lpstr>PowerPoint Presentation</vt:lpstr>
      <vt:lpstr>PowerPoint Presentation</vt:lpstr>
      <vt:lpstr>Completeness of income</vt:lpstr>
      <vt:lpstr>Final bit on systems –  Technology Automation</vt:lpstr>
      <vt:lpstr>Only 8 ways to improve the profitability of any business – 3 relate to costs</vt:lpstr>
      <vt:lpstr>Pricing</vt:lpstr>
      <vt:lpstr>Pricing methods</vt:lpstr>
      <vt:lpstr>How to set your day rates</vt:lpstr>
      <vt:lpstr>PowerPoint Presentation</vt:lpstr>
      <vt:lpstr>PowerPoint Presentation</vt:lpstr>
      <vt:lpstr>PowerPoint Presentation</vt:lpstr>
      <vt:lpstr>Customers Aren’t Price Sensitive They are Value  Sensitive</vt:lpstr>
      <vt:lpstr>Cost doesn’t determine the value &amp; price</vt:lpstr>
      <vt:lpstr>Methods of increasing your price</vt:lpstr>
      <vt:lpstr>The easiest way to make more money is to get your price right</vt:lpstr>
      <vt:lpstr>PowerPoint Presentation</vt:lpstr>
      <vt:lpstr>PowerPoint Presentation</vt:lpstr>
      <vt:lpstr>Menu Pricing allows you to put 3 different prices on the table</vt:lpstr>
      <vt:lpstr>So pulling all this together the 3 prices could be set as follows</vt:lpstr>
      <vt:lpstr>Don’t bet the business…</vt:lpstr>
      <vt:lpstr>The right Corporate Structure and Taxation</vt:lpstr>
      <vt:lpstr>Our final piece of A4 Paper – The One Page Plan</vt:lpstr>
      <vt:lpstr>One Page Plan</vt:lpstr>
      <vt:lpstr>Our final piece of A4 Paper – The One Page Plan</vt:lpstr>
      <vt:lpstr>So our system is designed to </vt:lpstr>
      <vt:lpstr>PowerPoint Presentation</vt:lpstr>
      <vt:lpstr>Impact</vt:lpstr>
      <vt:lpstr>What our clients say of our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North</dc:creator>
  <cp:lastModifiedBy>Roland Moss</cp:lastModifiedBy>
  <cp:revision>44</cp:revision>
  <dcterms:created xsi:type="dcterms:W3CDTF">2021-06-01T14:14:02Z</dcterms:created>
  <dcterms:modified xsi:type="dcterms:W3CDTF">2021-06-09T07:14:14Z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0x010100983A3139BCB43E48918F31D8EBD35330</vt:lpwstr>
  </property>
</Properties>
</file>