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mo" panose="020B0604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layfair Display" panose="00000500000000000000" pitchFamily="2" charset="0"/>
      <p:regular r:id="rId25"/>
    </p:embeddedFont>
    <p:embeddedFont>
      <p:font typeface="Playfair Display Bold" panose="00000800000000000000" charset="0"/>
      <p:regular r:id="rId26"/>
    </p:embeddedFont>
    <p:embeddedFont>
      <p:font typeface="Source Sans Pro" panose="020B0503030403020204" pitchFamily="34" charset="0"/>
      <p:regular r:id="rId27"/>
      <p:bold r:id="rId28"/>
      <p:italic r:id="rId29"/>
      <p:boldItalic r:id="rId30"/>
    </p:embeddedFont>
    <p:embeddedFont>
      <p:font typeface="Source Sans Pro Bold" panose="020B070303040302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91730" y="0"/>
            <a:ext cx="14496270" cy="9258300"/>
          </a:xfrm>
          <a:prstGeom prst="rect">
            <a:avLst/>
          </a:prstGeom>
          <a:solidFill>
            <a:srgbClr val="D4E8FF">
              <a:alpha val="83922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8816611" y="1429558"/>
            <a:ext cx="8442689" cy="6399183"/>
            <a:chOff x="0" y="0"/>
            <a:chExt cx="11256919" cy="8532244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0"/>
              <a:ext cx="11256919" cy="683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720"/>
                </a:lnSpc>
              </a:pPr>
              <a:r>
                <a:rPr lang="en-US" sz="9800">
                  <a:solidFill>
                    <a:srgbClr val="57424A"/>
                  </a:solidFill>
                  <a:latin typeface="Playfair Display"/>
                </a:rPr>
                <a:t>Beat Stress</a:t>
              </a:r>
            </a:p>
            <a:p>
              <a:pPr>
                <a:lnSpc>
                  <a:spcPts val="13720"/>
                </a:lnSpc>
              </a:pPr>
              <a:r>
                <a:rPr lang="en-US" sz="9800">
                  <a:solidFill>
                    <a:srgbClr val="57424A"/>
                  </a:solidFill>
                  <a:latin typeface="Playfair Display"/>
                </a:rPr>
                <a:t>Create Balance</a:t>
              </a:r>
            </a:p>
            <a:p>
              <a:pPr>
                <a:lnSpc>
                  <a:spcPts val="13720"/>
                </a:lnSpc>
              </a:pPr>
              <a:r>
                <a:rPr lang="en-US" sz="9800">
                  <a:solidFill>
                    <a:srgbClr val="57424A"/>
                  </a:solidFill>
                  <a:latin typeface="Playfair Display"/>
                </a:rPr>
                <a:t>Find Time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154294"/>
              <a:ext cx="11256919" cy="1377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60">
                  <a:solidFill>
                    <a:srgbClr val="57424A"/>
                  </a:solidFill>
                  <a:latin typeface="Source Sans Pro"/>
                </a:rPr>
                <a:t>Get off the hamsterwheel of being busy.</a:t>
              </a:r>
            </a:p>
            <a:p>
              <a:pPr>
                <a:lnSpc>
                  <a:spcPts val="4200"/>
                </a:lnSpc>
              </a:pPr>
              <a:r>
                <a:rPr lang="en-US" sz="3000" spc="60">
                  <a:solidFill>
                    <a:srgbClr val="57424A"/>
                  </a:solidFill>
                  <a:latin typeface="Source Sans Pro"/>
                </a:rPr>
                <a:t>Find joy in your work and life again!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185"/>
          <a:stretch>
            <a:fillRect/>
          </a:stretch>
        </p:blipFill>
        <p:spPr>
          <a:xfrm>
            <a:off x="1028700" y="1812687"/>
            <a:ext cx="5526061" cy="8474313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400000">
            <a:off x="3007743" y="1413643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8" name="TextBox 8"/>
          <p:cNvSpPr txBox="1"/>
          <p:nvPr/>
        </p:nvSpPr>
        <p:spPr>
          <a:xfrm>
            <a:off x="8816611" y="8840470"/>
            <a:ext cx="5595058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 spc="114">
                <a:solidFill>
                  <a:srgbClr val="57424A"/>
                </a:solidFill>
                <a:latin typeface="Source Sans Pro"/>
              </a:rPr>
              <a:t>Cynthia Moore Coaching</a:t>
            </a:r>
          </a:p>
        </p:txBody>
      </p:sp>
      <p:sp>
        <p:nvSpPr>
          <p:cNvPr id="9" name="AutoShape 9"/>
          <p:cNvSpPr/>
          <p:nvPr/>
        </p:nvSpPr>
        <p:spPr>
          <a:xfrm rot="-10800000">
            <a:off x="16720026" y="9082723"/>
            <a:ext cx="1567974" cy="31830"/>
          </a:xfrm>
          <a:prstGeom prst="rect">
            <a:avLst/>
          </a:prstGeom>
          <a:solidFill>
            <a:srgbClr val="57424A"/>
          </a:solid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876" r="30998"/>
          <a:stretch>
            <a:fillRect/>
          </a:stretch>
        </p:blipFill>
        <p:spPr>
          <a:xfrm>
            <a:off x="2057400" y="0"/>
            <a:ext cx="7769979" cy="847431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144000" y="4237156"/>
            <a:ext cx="1567974" cy="455186"/>
          </a:xfrm>
          <a:prstGeom prst="rect">
            <a:avLst/>
          </a:prstGeom>
          <a:solidFill>
            <a:srgbClr val="D4E8FF">
              <a:alpha val="89804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CFE0F4"/>
          </a:solidFill>
        </p:spPr>
      </p:sp>
      <p:sp>
        <p:nvSpPr>
          <p:cNvPr id="5" name="AutoShape 5"/>
          <p:cNvSpPr/>
          <p:nvPr/>
        </p:nvSpPr>
        <p:spPr>
          <a:xfrm rot="-5400000">
            <a:off x="6108664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6" name="AutoShape 6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grpSp>
        <p:nvGrpSpPr>
          <p:cNvPr id="7" name="Group 7"/>
          <p:cNvGrpSpPr/>
          <p:nvPr/>
        </p:nvGrpSpPr>
        <p:grpSpPr>
          <a:xfrm>
            <a:off x="3098179" y="824117"/>
            <a:ext cx="5688420" cy="1631584"/>
            <a:chOff x="0" y="0"/>
            <a:chExt cx="1717840" cy="4927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17840" cy="492720"/>
            </a:xfrm>
            <a:custGeom>
              <a:avLst/>
              <a:gdLst/>
              <a:ahLst/>
              <a:cxnLst/>
              <a:rect l="l" t="t" r="r" b="b"/>
              <a:pathLst>
                <a:path w="1717840" h="492720">
                  <a:moveTo>
                    <a:pt x="0" y="0"/>
                  </a:moveTo>
                  <a:lnTo>
                    <a:pt x="1717840" y="0"/>
                  </a:lnTo>
                  <a:lnTo>
                    <a:pt x="1717840" y="492720"/>
                  </a:lnTo>
                  <a:lnTo>
                    <a:pt x="0" y="492720"/>
                  </a:lnTo>
                  <a:close/>
                </a:path>
              </a:pathLst>
            </a:custGeom>
            <a:solidFill>
              <a:srgbClr val="FFF9F5">
                <a:alpha val="61961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1270795" y="1283318"/>
            <a:ext cx="5231960" cy="212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4"/>
              </a:lnSpc>
            </a:pPr>
            <a:r>
              <a:rPr lang="en-US" sz="2907" spc="290">
                <a:solidFill>
                  <a:srgbClr val="57424A"/>
                </a:solidFill>
                <a:latin typeface="Source Sans Pro"/>
              </a:rPr>
              <a:t>SOME DAYS FEEL GREAT! YOU'RE GETTING SO MUCH DONE, EVERYTHING IS FLYING!</a:t>
            </a:r>
          </a:p>
        </p:txBody>
      </p:sp>
      <p:sp>
        <p:nvSpPr>
          <p:cNvPr id="10" name="TextBox 10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52252" y="1028700"/>
            <a:ext cx="6292092" cy="963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3"/>
              </a:lnSpc>
            </a:pPr>
            <a:r>
              <a:rPr lang="en-US" sz="6400" spc="192">
                <a:solidFill>
                  <a:srgbClr val="57424A"/>
                </a:solidFill>
                <a:latin typeface="Playfair Display Bold"/>
              </a:rPr>
              <a:t>Is time fixed?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70795" y="4396558"/>
            <a:ext cx="523196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OTHER DAYS ARE LIKE WADING THROUGH TREACLE.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70795" y="6759597"/>
            <a:ext cx="523196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YET OUR TIME CONSTRUCT IS THE SAME. </a:t>
            </a:r>
          </a:p>
          <a:p>
            <a:pPr>
              <a:lnSpc>
                <a:spcPts val="360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WHAT CHANGED?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8115300" cy="8229600"/>
          </a:xfrm>
          <a:prstGeom prst="rect">
            <a:avLst/>
          </a:prstGeom>
          <a:solidFill>
            <a:srgbClr val="CFE0F4"/>
          </a:solidFill>
        </p:spPr>
      </p:sp>
      <p:sp>
        <p:nvSpPr>
          <p:cNvPr id="3" name="AutoShape 3"/>
          <p:cNvSpPr/>
          <p:nvPr/>
        </p:nvSpPr>
        <p:spPr>
          <a:xfrm>
            <a:off x="8360013" y="2404114"/>
            <a:ext cx="1567974" cy="31830"/>
          </a:xfrm>
          <a:prstGeom prst="rect">
            <a:avLst/>
          </a:prstGeom>
          <a:solidFill>
            <a:srgbClr val="57424A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2573" b="8733"/>
          <a:stretch>
            <a:fillRect/>
          </a:stretch>
        </p:blipFill>
        <p:spPr>
          <a:xfrm>
            <a:off x="10281741" y="1028700"/>
            <a:ext cx="6193571" cy="82296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5691326" y="7701573"/>
            <a:ext cx="1567974" cy="455186"/>
          </a:xfrm>
          <a:prstGeom prst="rect">
            <a:avLst/>
          </a:prstGeom>
          <a:solidFill>
            <a:srgbClr val="D4E8FF">
              <a:alpha val="89804"/>
            </a:srgbClr>
          </a:solidFill>
        </p:spPr>
      </p:sp>
      <p:sp>
        <p:nvSpPr>
          <p:cNvPr id="6" name="AutoShape 6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7" name="TextBox 7"/>
          <p:cNvSpPr txBox="1"/>
          <p:nvPr/>
        </p:nvSpPr>
        <p:spPr>
          <a:xfrm>
            <a:off x="1964189" y="3759554"/>
            <a:ext cx="6651527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0"/>
              </a:lnSpc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AS WE TRY TO CONTROL TIME BY CREATING STRUCTURES, THE PRESSURE INCREASES TO MAKE THE MOST OF OUR TIME.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64189" y="1028700"/>
            <a:ext cx="5595055" cy="2314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96"/>
              </a:lnSpc>
            </a:pPr>
            <a:r>
              <a:rPr lang="en-US" sz="7599" spc="227">
                <a:solidFill>
                  <a:srgbClr val="57424A"/>
                </a:solidFill>
                <a:latin typeface="Playfair Display Bold"/>
              </a:rPr>
              <a:t>Perceiving Time</a:t>
            </a:r>
          </a:p>
        </p:txBody>
      </p:sp>
      <p:sp>
        <p:nvSpPr>
          <p:cNvPr id="9" name="TextBox 9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64189" y="5924819"/>
            <a:ext cx="6651527" cy="181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0"/>
              </a:lnSpc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PRODUCTIVITY SHAME FEEDS TIME ANXIETY.</a:t>
            </a:r>
          </a:p>
          <a:p>
            <a:pPr>
              <a:lnSpc>
                <a:spcPts val="3650"/>
              </a:lnSpc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THIS CAN CAUSE PROCRASTINATION, OVERWHELM, DISTRACTION AND WORSE.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64189" y="8090084"/>
            <a:ext cx="665152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0"/>
              </a:lnSpc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LEADING TO A SENSE OF 'BUSYNESS' AND LACK OF TIME.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5172907" cy="8229600"/>
          </a:xfrm>
          <a:prstGeom prst="rect">
            <a:avLst/>
          </a:prstGeom>
          <a:solidFill>
            <a:srgbClr val="CFE0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024" r="32401"/>
          <a:stretch>
            <a:fillRect/>
          </a:stretch>
        </p:blipFill>
        <p:spPr>
          <a:xfrm>
            <a:off x="6475711" y="1028700"/>
            <a:ext cx="2668289" cy="82296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5" name="TextBox 5"/>
          <p:cNvSpPr txBox="1"/>
          <p:nvPr/>
        </p:nvSpPr>
        <p:spPr>
          <a:xfrm>
            <a:off x="1669267" y="4232910"/>
            <a:ext cx="4157112" cy="182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spc="179">
                <a:solidFill>
                  <a:srgbClr val="57424A"/>
                </a:solidFill>
                <a:latin typeface="Playfair Display Bold"/>
              </a:rPr>
              <a:t>Flexing time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804626" y="1249136"/>
            <a:ext cx="9234484" cy="885698"/>
            <a:chOff x="0" y="0"/>
            <a:chExt cx="12312645" cy="1180931"/>
          </a:xfrm>
        </p:grpSpPr>
        <p:sp>
          <p:nvSpPr>
            <p:cNvPr id="7" name="AutoShape 7"/>
            <p:cNvSpPr/>
            <p:nvPr/>
          </p:nvSpPr>
          <p:spPr>
            <a:xfrm>
              <a:off x="0" y="569245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2237414" y="-57150"/>
              <a:ext cx="10075232" cy="1238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95"/>
                </a:lnSpc>
              </a:pPr>
              <a:r>
                <a:rPr lang="en-US" sz="2600" spc="260">
                  <a:solidFill>
                    <a:srgbClr val="57424A"/>
                  </a:solidFill>
                  <a:latin typeface="Source Sans Pro"/>
                </a:rPr>
                <a:t>ACKNOWLEDGE TIME AS IT IS. FOCUS ON WHAT YOU CAN DO NOW, IN THE PRESENT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04626" y="2762552"/>
            <a:ext cx="9234484" cy="885698"/>
            <a:chOff x="0" y="0"/>
            <a:chExt cx="12312645" cy="1180931"/>
          </a:xfrm>
        </p:grpSpPr>
        <p:sp>
          <p:nvSpPr>
            <p:cNvPr id="10" name="AutoShape 10"/>
            <p:cNvSpPr/>
            <p:nvPr/>
          </p:nvSpPr>
          <p:spPr>
            <a:xfrm>
              <a:off x="0" y="590465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2237414" y="-57150"/>
              <a:ext cx="10075232" cy="1238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95"/>
                </a:lnSpc>
              </a:pPr>
              <a:r>
                <a:rPr lang="en-US" sz="2600" spc="260">
                  <a:solidFill>
                    <a:srgbClr val="57424A"/>
                  </a:solidFill>
                  <a:latin typeface="Source Sans Pro"/>
                </a:rPr>
                <a:t>WHAT ACTIVITIES ARE TIME WELL-SPENT? WHAT DOES A GOOD DAY LOOK LIKE?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4626" y="4275968"/>
            <a:ext cx="9234484" cy="1371473"/>
            <a:chOff x="0" y="0"/>
            <a:chExt cx="12312645" cy="1828631"/>
          </a:xfrm>
        </p:grpSpPr>
        <p:sp>
          <p:nvSpPr>
            <p:cNvPr id="13" name="AutoShape 13"/>
            <p:cNvSpPr/>
            <p:nvPr/>
          </p:nvSpPr>
          <p:spPr>
            <a:xfrm>
              <a:off x="0" y="871876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2237414" y="-57150"/>
              <a:ext cx="10075232" cy="1885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95"/>
                </a:lnSpc>
              </a:pPr>
              <a:r>
                <a:rPr lang="en-US" sz="2600" spc="260">
                  <a:solidFill>
                    <a:srgbClr val="57424A"/>
                  </a:solidFill>
                  <a:latin typeface="Source Sans Pro"/>
                </a:rPr>
                <a:t>CONSIDER THE BALANCE IN THE DIFFERENT ELEMENTS OF LIFE. ARE YOU PRIORITIES ALIGNED?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804626" y="6275160"/>
            <a:ext cx="9234484" cy="885698"/>
            <a:chOff x="0" y="0"/>
            <a:chExt cx="12312645" cy="1180931"/>
          </a:xfrm>
        </p:grpSpPr>
        <p:sp>
          <p:nvSpPr>
            <p:cNvPr id="17" name="AutoShape 17"/>
            <p:cNvSpPr/>
            <p:nvPr/>
          </p:nvSpPr>
          <p:spPr>
            <a:xfrm>
              <a:off x="0" y="548026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2237414" y="-57150"/>
              <a:ext cx="10075232" cy="1238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95"/>
                </a:lnSpc>
              </a:pPr>
              <a:r>
                <a:rPr lang="en-US" sz="2600" spc="260">
                  <a:solidFill>
                    <a:srgbClr val="57424A"/>
                  </a:solidFill>
                  <a:latin typeface="Source Sans Pro"/>
                </a:rPr>
                <a:t>HOW OFTEN DO YOU USE 'TOO BUSY, NO TIME' AS AN EXCUSE?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804626" y="7788576"/>
            <a:ext cx="9234484" cy="1371473"/>
            <a:chOff x="0" y="0"/>
            <a:chExt cx="12312645" cy="1828631"/>
          </a:xfrm>
        </p:grpSpPr>
        <p:sp>
          <p:nvSpPr>
            <p:cNvPr id="20" name="AutoShape 20"/>
            <p:cNvSpPr/>
            <p:nvPr/>
          </p:nvSpPr>
          <p:spPr>
            <a:xfrm>
              <a:off x="0" y="871876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2237414" y="-57150"/>
              <a:ext cx="10075232" cy="1885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95"/>
                </a:lnSpc>
              </a:pPr>
              <a:r>
                <a:rPr lang="en-US" sz="2600" spc="260">
                  <a:solidFill>
                    <a:srgbClr val="57424A"/>
                  </a:solidFill>
                  <a:latin typeface="Source Sans Pro"/>
                </a:rPr>
                <a:t>NOTICE YOUR LANGUAGE (SPOKEN/THOUGHT) AND REFRAME TO A POSITIVE 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423642" cy="10287000"/>
          </a:xfrm>
          <a:prstGeom prst="rect">
            <a:avLst/>
          </a:prstGeom>
          <a:solidFill>
            <a:srgbClr val="D4E8FF">
              <a:alpha val="26667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206950" y="3286680"/>
            <a:ext cx="5210473" cy="364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spc="179">
                <a:solidFill>
                  <a:srgbClr val="57424A"/>
                </a:solidFill>
                <a:latin typeface="Playfair Display Bold"/>
              </a:rPr>
              <a:t>Automatic Thoughts occur in our 'blind spot' </a:t>
            </a:r>
          </a:p>
        </p:txBody>
      </p:sp>
      <p:sp>
        <p:nvSpPr>
          <p:cNvPr id="4" name="AutoShape 4"/>
          <p:cNvSpPr/>
          <p:nvPr/>
        </p:nvSpPr>
        <p:spPr>
          <a:xfrm>
            <a:off x="6602897" y="1245064"/>
            <a:ext cx="4257967" cy="8229600"/>
          </a:xfrm>
          <a:prstGeom prst="rect">
            <a:avLst/>
          </a:prstGeom>
          <a:solidFill>
            <a:srgbClr val="D4E8FF"/>
          </a:solidFill>
        </p:spPr>
      </p:sp>
      <p:sp>
        <p:nvSpPr>
          <p:cNvPr id="5" name="TextBox 5"/>
          <p:cNvSpPr txBox="1"/>
          <p:nvPr/>
        </p:nvSpPr>
        <p:spPr>
          <a:xfrm>
            <a:off x="7292229" y="3517765"/>
            <a:ext cx="3925766" cy="325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3"/>
              </a:lnSpc>
            </a:pPr>
            <a:r>
              <a:rPr lang="en-US" sz="3399" spc="305">
                <a:solidFill>
                  <a:srgbClr val="FFF9F5"/>
                </a:solidFill>
                <a:latin typeface="Source Sans Pro Bold"/>
              </a:rPr>
              <a:t>AWARENESS</a:t>
            </a:r>
          </a:p>
          <a:p>
            <a:pPr>
              <a:lnSpc>
                <a:spcPts val="3774"/>
              </a:lnSpc>
            </a:pPr>
            <a:endParaRPr lang="en-US" sz="3399" spc="305">
              <a:solidFill>
                <a:srgbClr val="FFF9F5"/>
              </a:solidFill>
              <a:latin typeface="Source Sans Pro Bold"/>
            </a:endParaRPr>
          </a:p>
          <a:p>
            <a:pPr>
              <a:lnSpc>
                <a:spcPts val="3774"/>
              </a:lnSpc>
            </a:pPr>
            <a:r>
              <a:rPr lang="en-US" sz="3400" spc="306">
                <a:solidFill>
                  <a:srgbClr val="FFF9F5"/>
                </a:solidFill>
                <a:latin typeface="Source Sans Pro Bold"/>
              </a:rPr>
              <a:t>INQUIRE</a:t>
            </a:r>
          </a:p>
          <a:p>
            <a:pPr>
              <a:lnSpc>
                <a:spcPts val="3774"/>
              </a:lnSpc>
            </a:pPr>
            <a:endParaRPr lang="en-US" sz="3400" spc="306">
              <a:solidFill>
                <a:srgbClr val="FFF9F5"/>
              </a:solidFill>
              <a:latin typeface="Source Sans Pro Bold"/>
            </a:endParaRPr>
          </a:p>
          <a:p>
            <a:pPr>
              <a:lnSpc>
                <a:spcPts val="3774"/>
              </a:lnSpc>
            </a:pPr>
            <a:r>
              <a:rPr lang="en-US" sz="3400" spc="306">
                <a:solidFill>
                  <a:srgbClr val="FFF9F5"/>
                </a:solidFill>
                <a:latin typeface="Source Sans Pro Bold"/>
              </a:rPr>
              <a:t>REFRAME</a:t>
            </a:r>
          </a:p>
          <a:p>
            <a:pPr>
              <a:lnSpc>
                <a:spcPts val="3774"/>
              </a:lnSpc>
            </a:pPr>
            <a:endParaRPr lang="en-US" sz="3400" spc="306">
              <a:solidFill>
                <a:srgbClr val="FFF9F5"/>
              </a:solidFill>
              <a:latin typeface="Source Sans Pro Bold"/>
            </a:endParaRPr>
          </a:p>
          <a:p>
            <a:pPr>
              <a:lnSpc>
                <a:spcPts val="3663"/>
              </a:lnSpc>
            </a:pPr>
            <a:r>
              <a:rPr lang="en-US" sz="3400" spc="306">
                <a:solidFill>
                  <a:srgbClr val="FFF9F5"/>
                </a:solidFill>
                <a:latin typeface="Source Sans Pro Bold"/>
              </a:rPr>
              <a:t>REFOCUS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78610" y="1605724"/>
            <a:ext cx="4588347" cy="2729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AMPLIFYING YOUR AWARENESS OF AUTOMATIC THOUGHTS, ENABLES SELF-INQUIRY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78610" y="5884735"/>
            <a:ext cx="4588347" cy="2729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THAT WILL ALLOW YOU TO REFRAME AND REFOCUS, EMPOWERING YOU TO BE PRO-ACTIVE </a:t>
            </a:r>
          </a:p>
        </p:txBody>
      </p:sp>
      <p:sp>
        <p:nvSpPr>
          <p:cNvPr id="8" name="AutoShape 8"/>
          <p:cNvSpPr/>
          <p:nvPr/>
        </p:nvSpPr>
        <p:spPr>
          <a:xfrm>
            <a:off x="12178610" y="5111670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9" name="AutoShape 9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10" name="TextBox 10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92708" y="9525"/>
            <a:ext cx="9185271" cy="6388180"/>
            <a:chOff x="0" y="0"/>
            <a:chExt cx="3107116" cy="2160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07117" cy="2160940"/>
            </a:xfrm>
            <a:custGeom>
              <a:avLst/>
              <a:gdLst/>
              <a:ahLst/>
              <a:cxnLst/>
              <a:rect l="l" t="t" r="r" b="b"/>
              <a:pathLst>
                <a:path w="3107117" h="2160940">
                  <a:moveTo>
                    <a:pt x="0" y="0"/>
                  </a:moveTo>
                  <a:lnTo>
                    <a:pt x="3107117" y="0"/>
                  </a:lnTo>
                  <a:lnTo>
                    <a:pt x="3107117" y="2160940"/>
                  </a:lnTo>
                  <a:lnTo>
                    <a:pt x="0" y="2160940"/>
                  </a:lnTo>
                  <a:close/>
                </a:path>
              </a:pathLst>
            </a:custGeom>
            <a:solidFill>
              <a:srgbClr val="CFE0F4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9003" t="12893" r="33454" b="14105"/>
          <a:stretch>
            <a:fillRect/>
          </a:stretch>
        </p:blipFill>
        <p:spPr>
          <a:xfrm>
            <a:off x="11358463" y="0"/>
            <a:ext cx="4927880" cy="638818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9492708" y="6356351"/>
            <a:ext cx="5452337" cy="9525"/>
          </a:xfrm>
          <a:prstGeom prst="rect">
            <a:avLst/>
          </a:prstGeom>
          <a:solidFill>
            <a:srgbClr val="57424A"/>
          </a:solidFill>
        </p:spPr>
      </p:sp>
      <p:grpSp>
        <p:nvGrpSpPr>
          <p:cNvPr id="6" name="Group 6"/>
          <p:cNvGrpSpPr/>
          <p:nvPr/>
        </p:nvGrpSpPr>
        <p:grpSpPr>
          <a:xfrm>
            <a:off x="5899791" y="6388180"/>
            <a:ext cx="12388209" cy="3348229"/>
            <a:chOff x="0" y="0"/>
            <a:chExt cx="4190579" cy="11326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90579" cy="1132611"/>
            </a:xfrm>
            <a:custGeom>
              <a:avLst/>
              <a:gdLst/>
              <a:ahLst/>
              <a:cxnLst/>
              <a:rect l="l" t="t" r="r" b="b"/>
              <a:pathLst>
                <a:path w="4190579" h="1132611">
                  <a:moveTo>
                    <a:pt x="0" y="0"/>
                  </a:moveTo>
                  <a:lnTo>
                    <a:pt x="4190579" y="0"/>
                  </a:lnTo>
                  <a:lnTo>
                    <a:pt x="4190579" y="1132611"/>
                  </a:lnTo>
                  <a:lnTo>
                    <a:pt x="0" y="1132611"/>
                  </a:lnTo>
                  <a:close/>
                </a:path>
              </a:pathLst>
            </a:custGeom>
            <a:solidFill>
              <a:srgbClr val="CFE0F4"/>
            </a:solidFill>
          </p:spPr>
        </p:sp>
      </p:grpSp>
      <p:sp>
        <p:nvSpPr>
          <p:cNvPr id="8" name="AutoShape 8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18451" t="342" b="15868"/>
          <a:stretch>
            <a:fillRect/>
          </a:stretch>
        </p:blipFill>
        <p:spPr>
          <a:xfrm>
            <a:off x="1028700" y="6397705"/>
            <a:ext cx="4871091" cy="33387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36044" y="6559430"/>
            <a:ext cx="3050299" cy="305029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1028700"/>
            <a:ext cx="72328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4"/>
              </a:lnSpc>
            </a:pPr>
            <a:r>
              <a:rPr lang="en-US" sz="6500" spc="195">
                <a:solidFill>
                  <a:srgbClr val="57424A"/>
                </a:solidFill>
                <a:latin typeface="Playfair Display"/>
              </a:rPr>
              <a:t>Cynthia Moore</a:t>
            </a:r>
          </a:p>
        </p:txBody>
      </p:sp>
      <p:sp>
        <p:nvSpPr>
          <p:cNvPr id="12" name="TextBox 12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618232" y="6623758"/>
            <a:ext cx="7467112" cy="2985972"/>
            <a:chOff x="0" y="0"/>
            <a:chExt cx="9956149" cy="3981296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3044150"/>
              <a:ext cx="937146" cy="937146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0" y="-66675"/>
              <a:ext cx="8350925" cy="671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CONTACT &amp; CONNECT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72273"/>
              <a:ext cx="8658874" cy="2241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7"/>
                </a:lnSpc>
              </a:pPr>
              <a:r>
                <a:rPr lang="en-US" sz="2299" spc="229">
                  <a:solidFill>
                    <a:srgbClr val="57424A"/>
                  </a:solidFill>
                  <a:latin typeface="Source Sans Pro"/>
                </a:rPr>
                <a:t>INFO@CYNTHIAMOORECOACHING.CO.UK</a:t>
              </a:r>
            </a:p>
            <a:p>
              <a:pPr>
                <a:lnSpc>
                  <a:spcPts val="3357"/>
                </a:lnSpc>
              </a:pPr>
              <a:endParaRPr lang="en-US" sz="2299" spc="229">
                <a:solidFill>
                  <a:srgbClr val="57424A"/>
                </a:solidFill>
                <a:latin typeface="Source Sans Pro"/>
              </a:endParaRPr>
            </a:p>
            <a:p>
              <a:pPr>
                <a:lnSpc>
                  <a:spcPts val="3357"/>
                </a:lnSpc>
              </a:pPr>
              <a:r>
                <a:rPr lang="en-US" sz="2299" spc="229">
                  <a:solidFill>
                    <a:srgbClr val="57424A"/>
                  </a:solidFill>
                  <a:latin typeface="Source Sans Pro"/>
                </a:rPr>
                <a:t>HTTPS://CYNTHIAMOORECOACHING.CO.UK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97275" y="3220454"/>
              <a:ext cx="8658874" cy="527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7"/>
                </a:lnSpc>
              </a:pPr>
              <a:r>
                <a:rPr lang="en-US" sz="2299" spc="229">
                  <a:solidFill>
                    <a:srgbClr val="57424A"/>
                  </a:solidFill>
                  <a:latin typeface="Source Sans Pro"/>
                </a:rPr>
                <a:t>CONNECT ON LINKEDIN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2763050"/>
            <a:ext cx="8115300" cy="28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LEADERSHIP SKILLS DEVELOPMENT</a:t>
            </a:r>
          </a:p>
          <a:p>
            <a:pPr>
              <a:lnSpc>
                <a:spcPts val="570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BUSINESS CHANGE</a:t>
            </a:r>
          </a:p>
          <a:p>
            <a:pPr>
              <a:lnSpc>
                <a:spcPts val="570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STRUCTURE &amp; PROCESS DEVELOPMENT</a:t>
            </a:r>
          </a:p>
          <a:p>
            <a:pPr>
              <a:lnSpc>
                <a:spcPts val="570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COACHING &amp; MENTORING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2134829"/>
            <a:ext cx="6494156" cy="409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7"/>
              </a:lnSpc>
            </a:pPr>
            <a:r>
              <a:rPr lang="en-US" sz="2300" spc="230">
                <a:solidFill>
                  <a:srgbClr val="57424A"/>
                </a:solidFill>
                <a:latin typeface="Source Sans Pro"/>
              </a:rPr>
              <a:t>EXECUTIVE COACH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839" b="12531"/>
          <a:stretch>
            <a:fillRect/>
          </a:stretch>
        </p:blipFill>
        <p:spPr>
          <a:xfrm>
            <a:off x="9562331" y="1028700"/>
            <a:ext cx="6977559" cy="82296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778343" y="3119433"/>
            <a:ext cx="1567974" cy="455186"/>
          </a:xfrm>
          <a:prstGeom prst="rect">
            <a:avLst/>
          </a:prstGeom>
          <a:solidFill>
            <a:srgbClr val="D4E8FF">
              <a:alpha val="89804"/>
            </a:srgbClr>
          </a:solidFill>
        </p:spPr>
      </p:sp>
      <p:sp>
        <p:nvSpPr>
          <p:cNvPr id="4" name="AutoShape 4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5" name="TextBox 5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1475" y="809625"/>
            <a:ext cx="6138864" cy="4610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80"/>
              </a:lnSpc>
            </a:pPr>
            <a:r>
              <a:rPr lang="en-US" sz="5800" spc="174">
                <a:solidFill>
                  <a:srgbClr val="57424A"/>
                </a:solidFill>
                <a:latin typeface="Playfair Display"/>
              </a:rPr>
              <a:t>When routine becomes a grind, productivity dips and results tank!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1475" y="7073265"/>
            <a:ext cx="6567489" cy="217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0"/>
              </a:lnSpc>
              <a:spcBef>
                <a:spcPct val="0"/>
              </a:spcBef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WE GET STUCK BEING BUSY RATHER THAN PRODUCTIVE. BALANCE IS OUT AND STRESS CREEPS IN.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08" r="2008"/>
          <a:stretch>
            <a:fillRect/>
          </a:stretch>
        </p:blipFill>
        <p:spPr>
          <a:xfrm>
            <a:off x="2166441" y="0"/>
            <a:ext cx="6977559" cy="484641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360013" y="2195615"/>
            <a:ext cx="1567974" cy="455186"/>
          </a:xfrm>
          <a:prstGeom prst="rect">
            <a:avLst/>
          </a:prstGeom>
          <a:solidFill>
            <a:srgbClr val="D4E8FF">
              <a:alpha val="89804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978" r="1978"/>
          <a:stretch>
            <a:fillRect/>
          </a:stretch>
        </p:blipFill>
        <p:spPr>
          <a:xfrm>
            <a:off x="2166441" y="5440584"/>
            <a:ext cx="6977559" cy="4846416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6" name="TextBox 6"/>
          <p:cNvSpPr txBox="1"/>
          <p:nvPr/>
        </p:nvSpPr>
        <p:spPr>
          <a:xfrm>
            <a:off x="11120436" y="1427210"/>
            <a:ext cx="6138864" cy="199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5"/>
              </a:lnSpc>
            </a:pPr>
            <a:r>
              <a:rPr lang="en-US" sz="6500" spc="195">
                <a:solidFill>
                  <a:srgbClr val="57424A"/>
                </a:solidFill>
                <a:latin typeface="Playfair Display"/>
              </a:rPr>
              <a:t>Hi!</a:t>
            </a:r>
          </a:p>
          <a:p>
            <a:pPr>
              <a:lnSpc>
                <a:spcPts val="7864"/>
              </a:lnSpc>
            </a:pPr>
            <a:r>
              <a:rPr lang="en-US" sz="6500" spc="195">
                <a:solidFill>
                  <a:srgbClr val="57424A"/>
                </a:solidFill>
                <a:latin typeface="Playfair Display"/>
              </a:rPr>
              <a:t>I'm Cynthia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120436" y="5440584"/>
            <a:ext cx="5975578" cy="2842721"/>
            <a:chOff x="0" y="0"/>
            <a:chExt cx="7967438" cy="3790295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7967438" cy="140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I GOT OFF THE HAMSTERWHEEL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840083"/>
              <a:ext cx="7967438" cy="1950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78"/>
                </a:lnSpc>
              </a:pPr>
              <a:r>
                <a:rPr lang="en-US" sz="2600" spc="104">
                  <a:solidFill>
                    <a:srgbClr val="57424A"/>
                  </a:solidFill>
                  <a:latin typeface="Source Sans Pro"/>
                </a:rPr>
                <a:t>Making different, sometimes difficult choices to take control of my time, my work and my well-being. 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5172907" cy="8229600"/>
          </a:xfrm>
          <a:prstGeom prst="rect">
            <a:avLst/>
          </a:prstGeom>
          <a:solidFill>
            <a:srgbClr val="CFE0F4"/>
          </a:solidFill>
        </p:spPr>
      </p:sp>
      <p:sp>
        <p:nvSpPr>
          <p:cNvPr id="3" name="TextBox 3"/>
          <p:cNvSpPr txBox="1"/>
          <p:nvPr/>
        </p:nvSpPr>
        <p:spPr>
          <a:xfrm>
            <a:off x="1669267" y="4232910"/>
            <a:ext cx="4157112" cy="182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spc="179">
                <a:solidFill>
                  <a:srgbClr val="57424A"/>
                </a:solidFill>
                <a:latin typeface="Playfair Display Bold"/>
              </a:rPr>
              <a:t>Stress in a nutshell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33873" r="44524"/>
          <a:stretch>
            <a:fillRect/>
          </a:stretch>
        </p:blipFill>
        <p:spPr>
          <a:xfrm>
            <a:off x="6475711" y="1028700"/>
            <a:ext cx="2668289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482686" y="1457325"/>
            <a:ext cx="7556424" cy="94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5"/>
              </a:lnSpc>
            </a:pPr>
            <a:r>
              <a:rPr lang="en-US" sz="2600" spc="260">
                <a:solidFill>
                  <a:srgbClr val="57424A"/>
                </a:solidFill>
                <a:latin typeface="Source Sans Pro"/>
              </a:rPr>
              <a:t>EMOTIONAL AND/OR PHYSICAL RESPONSE TO THE EXPERIENCE OF PRESSURE </a:t>
            </a:r>
          </a:p>
        </p:txBody>
      </p:sp>
      <p:sp>
        <p:nvSpPr>
          <p:cNvPr id="6" name="AutoShape 6"/>
          <p:cNvSpPr/>
          <p:nvPr/>
        </p:nvSpPr>
        <p:spPr>
          <a:xfrm>
            <a:off x="7804626" y="1941409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7" name="AutoShape 7"/>
          <p:cNvSpPr/>
          <p:nvPr/>
        </p:nvSpPr>
        <p:spPr>
          <a:xfrm>
            <a:off x="7804626" y="4324329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8" name="TextBox 8"/>
          <p:cNvSpPr txBox="1"/>
          <p:nvPr/>
        </p:nvSpPr>
        <p:spPr>
          <a:xfrm>
            <a:off x="9482686" y="3581442"/>
            <a:ext cx="7556424" cy="142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5"/>
              </a:lnSpc>
            </a:pPr>
            <a:r>
              <a:rPr lang="en-US" sz="2600" spc="260">
                <a:solidFill>
                  <a:srgbClr val="57424A"/>
                </a:solidFill>
                <a:latin typeface="Source Sans Pro"/>
              </a:rPr>
              <a:t>OFTEN RELATED TO TIME, PERFORMANCE OR EXPECTATION AND A JUDGEMENT MADE ABOUT THOSE</a:t>
            </a:r>
          </a:p>
        </p:txBody>
      </p:sp>
      <p:sp>
        <p:nvSpPr>
          <p:cNvPr id="9" name="AutoShape 9"/>
          <p:cNvSpPr/>
          <p:nvPr/>
        </p:nvSpPr>
        <p:spPr>
          <a:xfrm>
            <a:off x="7804626" y="6416616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10" name="TextBox 10"/>
          <p:cNvSpPr txBox="1"/>
          <p:nvPr/>
        </p:nvSpPr>
        <p:spPr>
          <a:xfrm>
            <a:off x="9482686" y="5948447"/>
            <a:ext cx="7556424" cy="94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5"/>
              </a:lnSpc>
            </a:pPr>
            <a:r>
              <a:rPr lang="en-US" sz="2600" spc="260">
                <a:solidFill>
                  <a:srgbClr val="57424A"/>
                </a:solidFill>
                <a:latin typeface="Source Sans Pro"/>
              </a:rPr>
              <a:t>STRESS IS CAUSED BY OUR PERCEPTION OF A SITUATION</a:t>
            </a:r>
          </a:p>
        </p:txBody>
      </p:sp>
      <p:sp>
        <p:nvSpPr>
          <p:cNvPr id="11" name="AutoShape 11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12" name="TextBox 12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  <p:sp>
        <p:nvSpPr>
          <p:cNvPr id="13" name="AutoShape 13"/>
          <p:cNvSpPr/>
          <p:nvPr/>
        </p:nvSpPr>
        <p:spPr>
          <a:xfrm>
            <a:off x="7804626" y="8297846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14" name="TextBox 14"/>
          <p:cNvSpPr txBox="1"/>
          <p:nvPr/>
        </p:nvSpPr>
        <p:spPr>
          <a:xfrm>
            <a:off x="9482686" y="7829677"/>
            <a:ext cx="7556424" cy="94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5"/>
              </a:lnSpc>
            </a:pPr>
            <a:r>
              <a:rPr lang="en-US" sz="2600" spc="260">
                <a:solidFill>
                  <a:srgbClr val="57424A"/>
                </a:solidFill>
                <a:latin typeface="Source Sans Pro"/>
              </a:rPr>
              <a:t>CAN WE LEARN TO INTERPRET STRESSFUL SITUATIONS DIFFERENTLY?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8115300" cy="8229600"/>
          </a:xfrm>
          <a:prstGeom prst="rect">
            <a:avLst/>
          </a:prstGeom>
          <a:solidFill>
            <a:srgbClr val="CFE0F4"/>
          </a:solidFill>
        </p:spPr>
      </p:sp>
      <p:sp>
        <p:nvSpPr>
          <p:cNvPr id="3" name="AutoShape 3"/>
          <p:cNvSpPr/>
          <p:nvPr/>
        </p:nvSpPr>
        <p:spPr>
          <a:xfrm>
            <a:off x="8360013" y="2404114"/>
            <a:ext cx="1567974" cy="31830"/>
          </a:xfrm>
          <a:prstGeom prst="rect">
            <a:avLst/>
          </a:prstGeom>
          <a:solidFill>
            <a:srgbClr val="57424A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5708" b="5708"/>
          <a:stretch>
            <a:fillRect/>
          </a:stretch>
        </p:blipFill>
        <p:spPr>
          <a:xfrm>
            <a:off x="10281741" y="1028700"/>
            <a:ext cx="6193571" cy="82296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5691326" y="7701573"/>
            <a:ext cx="1567974" cy="455186"/>
          </a:xfrm>
          <a:prstGeom prst="rect">
            <a:avLst/>
          </a:prstGeom>
          <a:solidFill>
            <a:srgbClr val="D4E8FF">
              <a:alpha val="89804"/>
            </a:srgbClr>
          </a:solidFill>
        </p:spPr>
      </p:sp>
      <p:sp>
        <p:nvSpPr>
          <p:cNvPr id="6" name="AutoShape 6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7" name="TextBox 7"/>
          <p:cNvSpPr txBox="1"/>
          <p:nvPr/>
        </p:nvSpPr>
        <p:spPr>
          <a:xfrm>
            <a:off x="1964189" y="3219093"/>
            <a:ext cx="6651527" cy="540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2"/>
              </a:lnSpc>
            </a:pPr>
            <a:r>
              <a:rPr lang="en-US" sz="2700" spc="270">
                <a:solidFill>
                  <a:srgbClr val="57424A"/>
                </a:solidFill>
                <a:latin typeface="Source Sans Pro"/>
              </a:rPr>
              <a:t>AUTOMATIC NEGATIVE THOUGHT PATTERNS </a:t>
            </a:r>
          </a:p>
          <a:p>
            <a:pPr>
              <a:lnSpc>
                <a:spcPts val="3975"/>
              </a:lnSpc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 </a:t>
            </a:r>
          </a:p>
          <a:p>
            <a:pPr marL="539753" lvl="1" indent="-269876">
              <a:lnSpc>
                <a:spcPts val="3975"/>
              </a:lnSpc>
              <a:buFont typeface="Arial"/>
              <a:buChar char="•"/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BINARY THINKING</a:t>
            </a:r>
          </a:p>
          <a:p>
            <a:pPr marL="539753" lvl="1" indent="-269876">
              <a:lnSpc>
                <a:spcPts val="3975"/>
              </a:lnSpc>
              <a:buFont typeface="Arial"/>
              <a:buChar char="•"/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NEGATIVE BIAS</a:t>
            </a:r>
          </a:p>
          <a:p>
            <a:pPr marL="539753" lvl="1" indent="-269876">
              <a:lnSpc>
                <a:spcPts val="3975"/>
              </a:lnSpc>
              <a:buFont typeface="Arial"/>
              <a:buChar char="•"/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PRESUMPTIONS &amp; ASSUMPTIONS</a:t>
            </a:r>
          </a:p>
          <a:p>
            <a:pPr marL="539753" lvl="1" indent="-269876">
              <a:lnSpc>
                <a:spcPts val="3975"/>
              </a:lnSpc>
              <a:buFont typeface="Arial"/>
              <a:buChar char="•"/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CATASTROPHISING</a:t>
            </a:r>
          </a:p>
          <a:p>
            <a:pPr marL="539753" lvl="1" indent="-269876">
              <a:lnSpc>
                <a:spcPts val="3975"/>
              </a:lnSpc>
              <a:buFont typeface="Arial"/>
              <a:buChar char="•"/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EMOTIONAL THINKING</a:t>
            </a:r>
          </a:p>
          <a:p>
            <a:pPr marL="539753" lvl="1" indent="-269876">
              <a:lnSpc>
                <a:spcPts val="3975"/>
              </a:lnSpc>
              <a:buFont typeface="Arial"/>
              <a:buChar char="•"/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JUDGEMENT (GUILT/SHAME)</a:t>
            </a:r>
          </a:p>
          <a:p>
            <a:pPr marL="539753" lvl="1" indent="-269876">
              <a:lnSpc>
                <a:spcPts val="3975"/>
              </a:lnSpc>
              <a:buFont typeface="Arial"/>
              <a:buChar char="•"/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LABELLING</a:t>
            </a:r>
          </a:p>
          <a:p>
            <a:pPr marL="539753" lvl="1" indent="-269876">
              <a:lnSpc>
                <a:spcPts val="3975"/>
              </a:lnSpc>
              <a:buFont typeface="Arial"/>
              <a:buChar char="•"/>
            </a:pPr>
            <a:r>
              <a:rPr lang="en-US" sz="2500" spc="250">
                <a:solidFill>
                  <a:srgbClr val="57424A"/>
                </a:solidFill>
                <a:latin typeface="Source Sans Pro"/>
              </a:rPr>
              <a:t>BLAME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64189" y="1944771"/>
            <a:ext cx="5595055" cy="115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96"/>
              </a:lnSpc>
            </a:pPr>
            <a:r>
              <a:rPr lang="en-US" sz="7599" spc="227">
                <a:solidFill>
                  <a:srgbClr val="57424A"/>
                </a:solidFill>
                <a:latin typeface="Playfair Display Bold"/>
              </a:rPr>
              <a:t>ANTs</a:t>
            </a:r>
          </a:p>
        </p:txBody>
      </p:sp>
      <p:sp>
        <p:nvSpPr>
          <p:cNvPr id="9" name="TextBox 9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7472299" cy="8229600"/>
          </a:xfrm>
          <a:prstGeom prst="rect">
            <a:avLst/>
          </a:prstGeom>
          <a:solidFill>
            <a:srgbClr val="CFE0F4"/>
          </a:solidFill>
        </p:spPr>
      </p:sp>
      <p:sp>
        <p:nvSpPr>
          <p:cNvPr id="3" name="TextBox 3"/>
          <p:cNvSpPr txBox="1"/>
          <p:nvPr/>
        </p:nvSpPr>
        <p:spPr>
          <a:xfrm>
            <a:off x="1579929" y="1501936"/>
            <a:ext cx="6452031" cy="199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5"/>
              </a:lnSpc>
            </a:pPr>
            <a:r>
              <a:rPr lang="en-US" sz="6500" spc="195">
                <a:solidFill>
                  <a:srgbClr val="57424A"/>
                </a:solidFill>
                <a:latin typeface="Playfair Display"/>
              </a:rPr>
              <a:t>OK...</a:t>
            </a:r>
          </a:p>
          <a:p>
            <a:pPr>
              <a:lnSpc>
                <a:spcPts val="7864"/>
              </a:lnSpc>
            </a:pPr>
            <a:r>
              <a:rPr lang="en-US" sz="6500" spc="195">
                <a:solidFill>
                  <a:srgbClr val="57424A"/>
                </a:solidFill>
                <a:latin typeface="Playfair Display"/>
              </a:rPr>
              <a:t>Now WHAT?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816215" y="1751992"/>
            <a:ext cx="9227340" cy="1558290"/>
            <a:chOff x="0" y="0"/>
            <a:chExt cx="12303120" cy="2077720"/>
          </a:xfrm>
        </p:grpSpPr>
        <p:sp>
          <p:nvSpPr>
            <p:cNvPr id="5" name="TextBox 5"/>
            <p:cNvSpPr txBox="1"/>
            <p:nvPr/>
          </p:nvSpPr>
          <p:spPr>
            <a:xfrm>
              <a:off x="3232187" y="-66675"/>
              <a:ext cx="9070933" cy="214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SLOW DOWN! GIVE YOURSELF A CHANCE TO NOTICE WHAT'S HAPPENING.  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01764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816215" y="3861867"/>
            <a:ext cx="9227340" cy="1005840"/>
            <a:chOff x="0" y="0"/>
            <a:chExt cx="12303120" cy="1341120"/>
          </a:xfrm>
        </p:grpSpPr>
        <p:sp>
          <p:nvSpPr>
            <p:cNvPr id="8" name="AutoShape 8"/>
            <p:cNvSpPr/>
            <p:nvPr/>
          </p:nvSpPr>
          <p:spPr>
            <a:xfrm>
              <a:off x="0" y="62812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3232187" y="-66675"/>
              <a:ext cx="9070933" cy="140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CREATE SPACE FOR SELF-INQUIRY. CHALLENGE OBJECTIVELY.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11" name="TextBox 11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816215" y="5419293"/>
            <a:ext cx="9227340" cy="1005840"/>
            <a:chOff x="0" y="0"/>
            <a:chExt cx="12303120" cy="1341120"/>
          </a:xfrm>
        </p:grpSpPr>
        <p:sp>
          <p:nvSpPr>
            <p:cNvPr id="13" name="AutoShape 13"/>
            <p:cNvSpPr/>
            <p:nvPr/>
          </p:nvSpPr>
          <p:spPr>
            <a:xfrm>
              <a:off x="0" y="62812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3232187" y="-66675"/>
              <a:ext cx="9070933" cy="140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CONSIDER WHICH PARTS ARE WITHIN YOUR CONTROL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816215" y="6976718"/>
            <a:ext cx="9227340" cy="1558290"/>
            <a:chOff x="0" y="0"/>
            <a:chExt cx="12303120" cy="2077720"/>
          </a:xfrm>
        </p:grpSpPr>
        <p:sp>
          <p:nvSpPr>
            <p:cNvPr id="16" name="AutoShape 16"/>
            <p:cNvSpPr/>
            <p:nvPr/>
          </p:nvSpPr>
          <p:spPr>
            <a:xfrm>
              <a:off x="0" y="99642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3232187" y="-66675"/>
              <a:ext cx="9070933" cy="214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DETERMINE WHAT SMALL ACTION YOU CAN TAKE NOW TO MOVE FORWARD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79929" y="5855538"/>
            <a:ext cx="5662693" cy="162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0"/>
              </a:lnSpc>
              <a:spcBef>
                <a:spcPct val="0"/>
              </a:spcBef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"IT'S NOT WHAT HAPPENS TO YOU, BUT HOW YOU REACT TO IT THAT MATTERS"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79929" y="7686267"/>
            <a:ext cx="5662693" cy="29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81"/>
              </a:lnSpc>
              <a:spcBef>
                <a:spcPct val="0"/>
              </a:spcBef>
            </a:pPr>
            <a:r>
              <a:rPr lang="en-US" sz="1699" spc="169">
                <a:solidFill>
                  <a:srgbClr val="57424A"/>
                </a:solidFill>
                <a:latin typeface="Source Sans Pro"/>
              </a:rPr>
              <a:t>EPICTETUS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109" t="28462" r="8277" b="12960"/>
          <a:stretch>
            <a:fillRect/>
          </a:stretch>
        </p:blipFill>
        <p:spPr>
          <a:xfrm>
            <a:off x="2057400" y="0"/>
            <a:ext cx="7769979" cy="847431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144000" y="4237156"/>
            <a:ext cx="1567974" cy="455186"/>
          </a:xfrm>
          <a:prstGeom prst="rect">
            <a:avLst/>
          </a:prstGeom>
          <a:solidFill>
            <a:srgbClr val="D4E8FF">
              <a:alpha val="89804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CFE0F4"/>
          </a:solidFill>
        </p:spPr>
      </p:sp>
      <p:sp>
        <p:nvSpPr>
          <p:cNvPr id="5" name="AutoShape 5"/>
          <p:cNvSpPr/>
          <p:nvPr/>
        </p:nvSpPr>
        <p:spPr>
          <a:xfrm rot="-5400000">
            <a:off x="6108664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6" name="AutoShape 6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grpSp>
        <p:nvGrpSpPr>
          <p:cNvPr id="7" name="Group 7"/>
          <p:cNvGrpSpPr/>
          <p:nvPr/>
        </p:nvGrpSpPr>
        <p:grpSpPr>
          <a:xfrm>
            <a:off x="3455580" y="824117"/>
            <a:ext cx="4973618" cy="4319383"/>
            <a:chOff x="0" y="0"/>
            <a:chExt cx="1501977" cy="13044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1977" cy="1304406"/>
            </a:xfrm>
            <a:custGeom>
              <a:avLst/>
              <a:gdLst/>
              <a:ahLst/>
              <a:cxnLst/>
              <a:rect l="l" t="t" r="r" b="b"/>
              <a:pathLst>
                <a:path w="1501977" h="1304406">
                  <a:moveTo>
                    <a:pt x="0" y="0"/>
                  </a:moveTo>
                  <a:lnTo>
                    <a:pt x="1501977" y="0"/>
                  </a:lnTo>
                  <a:lnTo>
                    <a:pt x="1501977" y="1304406"/>
                  </a:lnTo>
                  <a:lnTo>
                    <a:pt x="0" y="1304406"/>
                  </a:lnTo>
                  <a:close/>
                </a:path>
              </a:pathLst>
            </a:custGeom>
            <a:solidFill>
              <a:srgbClr val="FFF9F5">
                <a:alpha val="61961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1270795" y="747917"/>
            <a:ext cx="5231960" cy="3192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4"/>
              </a:lnSpc>
            </a:pPr>
            <a:r>
              <a:rPr lang="en-US" sz="2907" spc="290">
                <a:solidFill>
                  <a:srgbClr val="57424A"/>
                </a:solidFill>
                <a:latin typeface="Source Sans Pro"/>
              </a:rPr>
              <a:t>A BIG TO DO LIST?</a:t>
            </a:r>
          </a:p>
          <a:p>
            <a:pPr>
              <a:lnSpc>
                <a:spcPts val="4244"/>
              </a:lnSpc>
            </a:pPr>
            <a:r>
              <a:rPr lang="en-US" sz="2907" spc="290">
                <a:solidFill>
                  <a:srgbClr val="57424A"/>
                </a:solidFill>
                <a:latin typeface="Source Sans Pro"/>
              </a:rPr>
              <a:t>BUSY YET NOT ACHIEVING? </a:t>
            </a:r>
          </a:p>
          <a:p>
            <a:pPr>
              <a:lnSpc>
                <a:spcPts val="4244"/>
              </a:lnSpc>
            </a:pPr>
            <a:r>
              <a:rPr lang="en-US" sz="2907" spc="290">
                <a:solidFill>
                  <a:srgbClr val="57424A"/>
                </a:solidFill>
                <a:latin typeface="Source Sans Pro"/>
              </a:rPr>
              <a:t>SENSE OF OVERWHELM?</a:t>
            </a:r>
          </a:p>
          <a:p>
            <a:pPr>
              <a:lnSpc>
                <a:spcPts val="4244"/>
              </a:lnSpc>
            </a:pPr>
            <a:r>
              <a:rPr lang="en-US" sz="2907" spc="290">
                <a:solidFill>
                  <a:srgbClr val="57424A"/>
                </a:solidFill>
                <a:latin typeface="Source Sans Pro"/>
              </a:rPr>
              <a:t>BEING DRIVEN BY EVENTS AND CIRCUMSTANCES?</a:t>
            </a:r>
          </a:p>
          <a:p>
            <a:pPr>
              <a:lnSpc>
                <a:spcPts val="4244"/>
              </a:lnSpc>
            </a:pPr>
            <a:r>
              <a:rPr lang="en-US" sz="2907" spc="290">
                <a:solidFill>
                  <a:srgbClr val="57424A"/>
                </a:solidFill>
                <a:latin typeface="Source Sans Pro"/>
              </a:rPr>
              <a:t>FEELING RUDDERLESS?</a:t>
            </a:r>
          </a:p>
        </p:txBody>
      </p:sp>
      <p:sp>
        <p:nvSpPr>
          <p:cNvPr id="10" name="TextBox 10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35895" y="941289"/>
            <a:ext cx="4793303" cy="3992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4"/>
              </a:lnSpc>
            </a:pPr>
            <a:r>
              <a:rPr lang="en-US" sz="6500" spc="195">
                <a:solidFill>
                  <a:srgbClr val="57424A"/>
                </a:solidFill>
                <a:latin typeface="Playfair Display"/>
              </a:rPr>
              <a:t>What does Balance look like to you?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70795" y="5023558"/>
            <a:ext cx="5231960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HAVING A HANDLE ON ALL ELEMENTS IN YOUR LIFE.</a:t>
            </a:r>
          </a:p>
          <a:p>
            <a:pPr>
              <a:lnSpc>
                <a:spcPts val="3600"/>
              </a:lnSpc>
            </a:pPr>
            <a:endParaRPr lang="en-US" sz="3000" spc="300">
              <a:solidFill>
                <a:srgbClr val="57424A"/>
              </a:solidFill>
              <a:latin typeface="Source Sans Pro"/>
            </a:endParaRPr>
          </a:p>
          <a:p>
            <a:pPr>
              <a:lnSpc>
                <a:spcPts val="3600"/>
              </a:lnSpc>
            </a:pPr>
            <a:r>
              <a:rPr lang="en-US" sz="1200" spc="120">
                <a:solidFill>
                  <a:srgbClr val="57424A"/>
                </a:solidFill>
                <a:latin typeface="Arimo"/>
              </a:rPr>
              <a:t>A Sense of being Calm, clear-headed, motivated, capable and present.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1028700"/>
            <a:ext cx="8115300" cy="8229600"/>
          </a:xfrm>
          <a:prstGeom prst="rect">
            <a:avLst/>
          </a:prstGeom>
          <a:solidFill>
            <a:srgbClr val="CFE0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1685" r="38140"/>
          <a:stretch>
            <a:fillRect/>
          </a:stretch>
        </p:blipFill>
        <p:spPr>
          <a:xfrm>
            <a:off x="1028700" y="1028700"/>
            <a:ext cx="6193571" cy="82296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44713" y="8246720"/>
            <a:ext cx="1567974" cy="455186"/>
          </a:xfrm>
          <a:prstGeom prst="rect">
            <a:avLst/>
          </a:prstGeom>
          <a:solidFill>
            <a:srgbClr val="D4E8FF">
              <a:alpha val="89804"/>
            </a:srgbClr>
          </a:solidFill>
        </p:spPr>
      </p:sp>
      <p:sp>
        <p:nvSpPr>
          <p:cNvPr id="5" name="AutoShape 5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6" name="TextBox 6"/>
          <p:cNvSpPr txBox="1"/>
          <p:nvPr/>
        </p:nvSpPr>
        <p:spPr>
          <a:xfrm>
            <a:off x="9698953" y="1676048"/>
            <a:ext cx="7005394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75"/>
              </a:lnSpc>
            </a:pPr>
            <a:r>
              <a:rPr lang="en-US" sz="7500" spc="225">
                <a:solidFill>
                  <a:srgbClr val="57424A"/>
                </a:solidFill>
                <a:latin typeface="Playfair Display"/>
              </a:rPr>
              <a:t>Where to look?</a:t>
            </a:r>
          </a:p>
        </p:txBody>
      </p:sp>
      <p:sp>
        <p:nvSpPr>
          <p:cNvPr id="7" name="TextBox 7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936710" y="3558812"/>
            <a:ext cx="9227340" cy="1005840"/>
            <a:chOff x="0" y="0"/>
            <a:chExt cx="12303120" cy="1341120"/>
          </a:xfrm>
        </p:grpSpPr>
        <p:sp>
          <p:nvSpPr>
            <p:cNvPr id="9" name="TextBox 9"/>
            <p:cNvSpPr txBox="1"/>
            <p:nvPr/>
          </p:nvSpPr>
          <p:spPr>
            <a:xfrm>
              <a:off x="3232187" y="-66675"/>
              <a:ext cx="9070933" cy="140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MIND:</a:t>
              </a:r>
            </a:p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CHALLENGING, LEARNING VS REST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64934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936710" y="4807404"/>
            <a:ext cx="9227340" cy="1005840"/>
            <a:chOff x="0" y="0"/>
            <a:chExt cx="12303120" cy="1341120"/>
          </a:xfrm>
        </p:grpSpPr>
        <p:sp>
          <p:nvSpPr>
            <p:cNvPr id="12" name="TextBox 12"/>
            <p:cNvSpPr txBox="1"/>
            <p:nvPr/>
          </p:nvSpPr>
          <p:spPr>
            <a:xfrm>
              <a:off x="3232187" y="-66675"/>
              <a:ext cx="9070933" cy="140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EMOTIONALLY:</a:t>
              </a:r>
            </a:p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GIVING TO OTHERS VS RECEIVING 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64934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936710" y="7970386"/>
            <a:ext cx="9227340" cy="1005840"/>
            <a:chOff x="0" y="0"/>
            <a:chExt cx="12303120" cy="1341120"/>
          </a:xfrm>
        </p:grpSpPr>
        <p:sp>
          <p:nvSpPr>
            <p:cNvPr id="15" name="TextBox 15"/>
            <p:cNvSpPr txBox="1"/>
            <p:nvPr/>
          </p:nvSpPr>
          <p:spPr>
            <a:xfrm>
              <a:off x="3232187" y="-66675"/>
              <a:ext cx="9070933" cy="140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FAMILY / SOCIALLY:</a:t>
              </a:r>
            </a:p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RESPONSIBILITIES VS BOUNDARIES</a:t>
              </a: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64934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936710" y="6748054"/>
            <a:ext cx="9227340" cy="1005840"/>
            <a:chOff x="0" y="0"/>
            <a:chExt cx="12303120" cy="1341120"/>
          </a:xfrm>
        </p:grpSpPr>
        <p:sp>
          <p:nvSpPr>
            <p:cNvPr id="18" name="TextBox 18"/>
            <p:cNvSpPr txBox="1"/>
            <p:nvPr/>
          </p:nvSpPr>
          <p:spPr>
            <a:xfrm>
              <a:off x="3232187" y="-66675"/>
              <a:ext cx="9070933" cy="140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PROFESSIONALLY:</a:t>
              </a:r>
            </a:p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ACHIEVEMENT VS ENJOYMENT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64934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7472299" cy="8229600"/>
          </a:xfrm>
          <a:prstGeom prst="rect">
            <a:avLst/>
          </a:prstGeom>
          <a:solidFill>
            <a:srgbClr val="CFE0F4"/>
          </a:solidFill>
        </p:spPr>
      </p:sp>
      <p:sp>
        <p:nvSpPr>
          <p:cNvPr id="3" name="TextBox 3"/>
          <p:cNvSpPr txBox="1"/>
          <p:nvPr/>
        </p:nvSpPr>
        <p:spPr>
          <a:xfrm>
            <a:off x="1579929" y="2001999"/>
            <a:ext cx="64520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5"/>
              </a:lnSpc>
            </a:pPr>
            <a:r>
              <a:rPr lang="en-US" sz="6500" spc="195">
                <a:solidFill>
                  <a:srgbClr val="57424A"/>
                </a:solidFill>
                <a:latin typeface="Playfair Display"/>
              </a:rPr>
              <a:t>Create Balance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816215" y="1499079"/>
            <a:ext cx="9227340" cy="1005840"/>
            <a:chOff x="0" y="0"/>
            <a:chExt cx="12303120" cy="1341120"/>
          </a:xfrm>
        </p:grpSpPr>
        <p:sp>
          <p:nvSpPr>
            <p:cNvPr id="5" name="TextBox 5"/>
            <p:cNvSpPr txBox="1"/>
            <p:nvPr/>
          </p:nvSpPr>
          <p:spPr>
            <a:xfrm>
              <a:off x="3232187" y="-66675"/>
              <a:ext cx="9070933" cy="140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ARE YOUR EXPECTATIONS REALISTICALLY SET?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64934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816215" y="3124587"/>
            <a:ext cx="9227340" cy="1558290"/>
            <a:chOff x="0" y="0"/>
            <a:chExt cx="12303120" cy="2077720"/>
          </a:xfrm>
        </p:grpSpPr>
        <p:sp>
          <p:nvSpPr>
            <p:cNvPr id="8" name="AutoShape 8"/>
            <p:cNvSpPr/>
            <p:nvPr/>
          </p:nvSpPr>
          <p:spPr>
            <a:xfrm>
              <a:off x="0" y="99642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3232187" y="-66675"/>
              <a:ext cx="9070933" cy="214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CAN YOU PRIORITISE YOURSELF? IN TERMS OF TIME, ATTENTION, INTEGRITY ETC 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 rot="-5400000">
            <a:off x="16609615" y="8458398"/>
            <a:ext cx="1567974" cy="31830"/>
          </a:xfrm>
          <a:prstGeom prst="rect">
            <a:avLst/>
          </a:prstGeom>
          <a:solidFill>
            <a:srgbClr val="57424A"/>
          </a:solidFill>
        </p:spPr>
      </p:sp>
      <p:sp>
        <p:nvSpPr>
          <p:cNvPr id="11" name="TextBox 11"/>
          <p:cNvSpPr txBox="1"/>
          <p:nvPr/>
        </p:nvSpPr>
        <p:spPr>
          <a:xfrm rot="5400000">
            <a:off x="14615124" y="3672876"/>
            <a:ext cx="55950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9">
                <a:solidFill>
                  <a:srgbClr val="57424A"/>
                </a:solidFill>
                <a:latin typeface="Playfair Display"/>
              </a:rPr>
              <a:t>Cynthia Moore Coaching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816215" y="5302545"/>
            <a:ext cx="9227340" cy="1558290"/>
            <a:chOff x="0" y="0"/>
            <a:chExt cx="12303120" cy="2077720"/>
          </a:xfrm>
        </p:grpSpPr>
        <p:sp>
          <p:nvSpPr>
            <p:cNvPr id="13" name="AutoShape 13"/>
            <p:cNvSpPr/>
            <p:nvPr/>
          </p:nvSpPr>
          <p:spPr>
            <a:xfrm>
              <a:off x="0" y="99642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3232187" y="-66675"/>
              <a:ext cx="9070933" cy="214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WHAT ARE YOUR KEY VALUE-ADD ACTIVITIES? WHAT DOES 'VALUE-ADD' MEAN TO YOU?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816215" y="7480503"/>
            <a:ext cx="9227340" cy="1558290"/>
            <a:chOff x="0" y="0"/>
            <a:chExt cx="12303120" cy="2077720"/>
          </a:xfrm>
        </p:grpSpPr>
        <p:sp>
          <p:nvSpPr>
            <p:cNvPr id="16" name="AutoShape 16"/>
            <p:cNvSpPr/>
            <p:nvPr/>
          </p:nvSpPr>
          <p:spPr>
            <a:xfrm>
              <a:off x="0" y="996420"/>
              <a:ext cx="2090633" cy="42440"/>
            </a:xfrm>
            <a:prstGeom prst="rect">
              <a:avLst/>
            </a:prstGeom>
            <a:solidFill>
              <a:srgbClr val="57424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3232187" y="-66675"/>
              <a:ext cx="9070933" cy="214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0"/>
                </a:lnSpc>
              </a:pPr>
              <a:r>
                <a:rPr lang="en-US" sz="3000" spc="300">
                  <a:solidFill>
                    <a:srgbClr val="57424A"/>
                  </a:solidFill>
                  <a:latin typeface="Source Sans Pro"/>
                </a:rPr>
                <a:t>DETERMINE WHAT SMALL ACTION YOU CAN TAKE NOW TO MOVE FORWARD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79929" y="6407988"/>
            <a:ext cx="5662693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0"/>
              </a:lnSpc>
              <a:spcBef>
                <a:spcPct val="0"/>
              </a:spcBef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THINGS TO CONSIDER WHEN BALANCE IS LACKING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635</Words>
  <Application>Microsoft Office PowerPoint</Application>
  <PresentationFormat>Custom</PresentationFormat>
  <Paragraphs>112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Arimo</vt:lpstr>
      <vt:lpstr>Source Sans Pro Bold</vt:lpstr>
      <vt:lpstr>Playfair Display Bold</vt:lpstr>
      <vt:lpstr>Arial</vt:lpstr>
      <vt:lpstr>Playfair Display</vt:lpstr>
      <vt:lpstr>Source Sans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Beat STRESS</dc:title>
  <cp:lastModifiedBy>Stuart</cp:lastModifiedBy>
  <cp:revision>1</cp:revision>
  <dcterms:created xsi:type="dcterms:W3CDTF">2006-08-16T00:00:00Z</dcterms:created>
  <dcterms:modified xsi:type="dcterms:W3CDTF">2021-11-04T09:44:20Z</dcterms:modified>
  <dc:identifier>DAEtLnZW3iE</dc:identifier>
</cp:coreProperties>
</file>